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84" r:id="rId5"/>
    <p:sldId id="285"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37FF"/>
    <a:srgbClr val="007F93"/>
    <a:srgbClr val="FF2600"/>
    <a:srgbClr val="009193"/>
    <a:srgbClr val="0F9095"/>
    <a:srgbClr val="FF7E79"/>
    <a:srgbClr val="FF9300"/>
    <a:srgbClr val="7FE6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4"/>
    <p:restoredTop sz="94707"/>
  </p:normalViewPr>
  <p:slideViewPr>
    <p:cSldViewPr snapToGrid="0" snapToObjects="1">
      <p:cViewPr varScale="1">
        <p:scale>
          <a:sx n="77" d="100"/>
          <a:sy n="77" d="100"/>
        </p:scale>
        <p:origin x="18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E05F0A-8650-8E41-B61C-D6D08DE36E4D}" type="doc">
      <dgm:prSet loTypeId="urn:microsoft.com/office/officeart/2005/8/layout/chevron1" loCatId="" qsTypeId="urn:microsoft.com/office/officeart/2005/8/quickstyle/simple1" qsCatId="simple" csTypeId="urn:microsoft.com/office/officeart/2005/8/colors/accent1_2" csCatId="accent1" phldr="1"/>
      <dgm:spPr/>
    </dgm:pt>
    <dgm:pt modelId="{08D47101-515F-6946-88AB-A3954ACEC8C9}">
      <dgm:prSet phldrT="[Text]" custT="1"/>
      <dgm:spPr>
        <a:solidFill>
          <a:srgbClr val="0F9095"/>
        </a:solidFill>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2012</a:t>
          </a:r>
        </a:p>
      </dgm:t>
    </dgm:pt>
    <dgm:pt modelId="{AF767DD4-0B8C-6A42-BDCF-7B752E5E1C83}" type="parTrans" cxnId="{67BA33C1-C199-9847-AFC1-4E62DFC67093}">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665C5B04-473C-1A44-B8D8-B89207C45959}" type="sibTrans" cxnId="{67BA33C1-C199-9847-AFC1-4E62DFC67093}">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E6549A78-611C-774D-A2A6-74138D9370A0}">
      <dgm:prSet phldrT="[Text]" custT="1"/>
      <dgm:spPr>
        <a:solidFill>
          <a:srgbClr val="0F9095"/>
        </a:solidFill>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2013</a:t>
          </a:r>
        </a:p>
      </dgm:t>
    </dgm:pt>
    <dgm:pt modelId="{70DD3F48-D068-514D-8D59-91CB5AC620F6}" type="parTrans" cxnId="{7A48882A-3039-9E48-A1C7-3ED4FB730531}">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CCFD7584-A5B7-1E42-8060-4B286D4A723E}" type="sibTrans" cxnId="{7A48882A-3039-9E48-A1C7-3ED4FB730531}">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59790DF6-F8CA-B941-82F3-9BA2AC23A39A}">
      <dgm:prSet phldrT="[Text]" custT="1"/>
      <dgm:spPr>
        <a:solidFill>
          <a:srgbClr val="0F9095"/>
        </a:solidFill>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2014</a:t>
          </a:r>
        </a:p>
      </dgm:t>
    </dgm:pt>
    <dgm:pt modelId="{1B1E7E3C-CCFA-1847-B881-F0DC05393BE4}" type="parTrans" cxnId="{20347F99-2F83-124F-91C4-B85C62DC11CB}">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C803C81F-5703-4647-943A-512D06DFCD41}" type="sibTrans" cxnId="{20347F99-2F83-124F-91C4-B85C62DC11CB}">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392821DA-4F9F-9C4E-AA6C-9679D168B563}">
      <dgm:prSet phldrT="[Text]" custT="1"/>
      <dgm:spPr>
        <a:solidFill>
          <a:srgbClr val="0F9095"/>
        </a:solidFill>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2015</a:t>
          </a:r>
        </a:p>
      </dgm:t>
    </dgm:pt>
    <dgm:pt modelId="{35268675-172A-EC4A-9E7F-2244850663E5}" type="parTrans" cxnId="{574B6868-6384-134E-A5B7-9EFC3A2ED25F}">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42F867CE-AEE3-D146-8FB5-387772E797C9}" type="sibTrans" cxnId="{574B6868-6384-134E-A5B7-9EFC3A2ED25F}">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9D2968AB-B2E3-7546-9F01-034802A24FC0}">
      <dgm:prSet phldrT="[Text]" custT="1"/>
      <dgm:spPr>
        <a:solidFill>
          <a:srgbClr val="0F9095"/>
        </a:solidFill>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2016</a:t>
          </a:r>
        </a:p>
      </dgm:t>
    </dgm:pt>
    <dgm:pt modelId="{FC0076F5-7BAE-D84B-B480-D3DEEBAF7F0C}" type="parTrans" cxnId="{DD35807C-0FDC-1949-8895-02CD41CBE857}">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5F508861-E0F8-4940-A301-410BA6227D51}" type="sibTrans" cxnId="{DD35807C-0FDC-1949-8895-02CD41CBE857}">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659B72F7-0918-AE42-9C29-1790002CE245}">
      <dgm:prSet phldrT="[Text]" custT="1"/>
      <dgm:spPr>
        <a:solidFill>
          <a:srgbClr val="0F9095"/>
        </a:solidFill>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2017</a:t>
          </a:r>
        </a:p>
      </dgm:t>
    </dgm:pt>
    <dgm:pt modelId="{DB45DB82-77D9-0F40-ACBC-3A57E15F7D7F}" type="parTrans" cxnId="{9582CEB8-A469-8A48-B263-D24919B2DF95}">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4DAE9B36-D0B4-BF4D-BAB3-D1DAB8BF2014}" type="sibTrans" cxnId="{9582CEB8-A469-8A48-B263-D24919B2DF95}">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32234168-EA2B-8D41-9551-BA4B5EF5C9DF}">
      <dgm:prSet phldrT="[Text]" custT="1"/>
      <dgm:spPr>
        <a:solidFill>
          <a:srgbClr val="0F9095"/>
        </a:solidFill>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2018</a:t>
          </a:r>
        </a:p>
      </dgm:t>
    </dgm:pt>
    <dgm:pt modelId="{9B400790-BB2A-A140-8332-CE8DF446D52B}" type="parTrans" cxnId="{29B17633-3AC3-2E42-BC0F-F81DA97D145F}">
      <dgm:prSet/>
      <dgm:spPr/>
      <dgm:t>
        <a:bodyPr/>
        <a:lstStyle/>
        <a:p>
          <a:endParaRPr lang="en-US"/>
        </a:p>
      </dgm:t>
    </dgm:pt>
    <dgm:pt modelId="{1DFD7C81-C60D-8340-806B-CB8F890FD618}" type="sibTrans" cxnId="{29B17633-3AC3-2E42-BC0F-F81DA97D145F}">
      <dgm:prSet/>
      <dgm:spPr/>
      <dgm:t>
        <a:bodyPr/>
        <a:lstStyle/>
        <a:p>
          <a:endParaRPr lang="en-US"/>
        </a:p>
      </dgm:t>
    </dgm:pt>
    <dgm:pt modelId="{1CAF4367-C51B-7642-AA43-3007CDCF3953}" type="pres">
      <dgm:prSet presAssocID="{20E05F0A-8650-8E41-B61C-D6D08DE36E4D}" presName="Name0" presStyleCnt="0">
        <dgm:presLayoutVars>
          <dgm:dir/>
          <dgm:animLvl val="lvl"/>
          <dgm:resizeHandles val="exact"/>
        </dgm:presLayoutVars>
      </dgm:prSet>
      <dgm:spPr/>
    </dgm:pt>
    <dgm:pt modelId="{4CA54FA3-F5C6-C848-891F-99BAF2C9AB6B}" type="pres">
      <dgm:prSet presAssocID="{08D47101-515F-6946-88AB-A3954ACEC8C9}" presName="parTxOnly" presStyleLbl="node1" presStyleIdx="0" presStyleCnt="7">
        <dgm:presLayoutVars>
          <dgm:chMax val="0"/>
          <dgm:chPref val="0"/>
          <dgm:bulletEnabled val="1"/>
        </dgm:presLayoutVars>
      </dgm:prSet>
      <dgm:spPr/>
    </dgm:pt>
    <dgm:pt modelId="{A1774E32-14A9-7947-91BF-7A06BA9B78BD}" type="pres">
      <dgm:prSet presAssocID="{665C5B04-473C-1A44-B8D8-B89207C45959}" presName="parTxOnlySpace" presStyleCnt="0"/>
      <dgm:spPr/>
    </dgm:pt>
    <dgm:pt modelId="{B84A85C5-5FD9-6343-AB37-3A3DD3AA10C8}" type="pres">
      <dgm:prSet presAssocID="{E6549A78-611C-774D-A2A6-74138D9370A0}" presName="parTxOnly" presStyleLbl="node1" presStyleIdx="1" presStyleCnt="7">
        <dgm:presLayoutVars>
          <dgm:chMax val="0"/>
          <dgm:chPref val="0"/>
          <dgm:bulletEnabled val="1"/>
        </dgm:presLayoutVars>
      </dgm:prSet>
      <dgm:spPr/>
    </dgm:pt>
    <dgm:pt modelId="{C1D3D75F-4A93-204E-8CF5-1C92C22A282C}" type="pres">
      <dgm:prSet presAssocID="{CCFD7584-A5B7-1E42-8060-4B286D4A723E}" presName="parTxOnlySpace" presStyleCnt="0"/>
      <dgm:spPr/>
    </dgm:pt>
    <dgm:pt modelId="{53161B6B-C327-D44D-B78D-F623D2BA16CA}" type="pres">
      <dgm:prSet presAssocID="{59790DF6-F8CA-B941-82F3-9BA2AC23A39A}" presName="parTxOnly" presStyleLbl="node1" presStyleIdx="2" presStyleCnt="7">
        <dgm:presLayoutVars>
          <dgm:chMax val="0"/>
          <dgm:chPref val="0"/>
          <dgm:bulletEnabled val="1"/>
        </dgm:presLayoutVars>
      </dgm:prSet>
      <dgm:spPr/>
    </dgm:pt>
    <dgm:pt modelId="{14AAB12A-1E56-D241-B851-B37F12D9CF02}" type="pres">
      <dgm:prSet presAssocID="{C803C81F-5703-4647-943A-512D06DFCD41}" presName="parTxOnlySpace" presStyleCnt="0"/>
      <dgm:spPr/>
    </dgm:pt>
    <dgm:pt modelId="{E7EA60CA-13C2-D341-AA8A-E7403F6A35FF}" type="pres">
      <dgm:prSet presAssocID="{392821DA-4F9F-9C4E-AA6C-9679D168B563}" presName="parTxOnly" presStyleLbl="node1" presStyleIdx="3" presStyleCnt="7">
        <dgm:presLayoutVars>
          <dgm:chMax val="0"/>
          <dgm:chPref val="0"/>
          <dgm:bulletEnabled val="1"/>
        </dgm:presLayoutVars>
      </dgm:prSet>
      <dgm:spPr/>
    </dgm:pt>
    <dgm:pt modelId="{433B87B0-BC13-6C44-9F34-B3E30F03A58B}" type="pres">
      <dgm:prSet presAssocID="{42F867CE-AEE3-D146-8FB5-387772E797C9}" presName="parTxOnlySpace" presStyleCnt="0"/>
      <dgm:spPr/>
    </dgm:pt>
    <dgm:pt modelId="{E012F010-8C17-2141-B5EF-89E38B576551}" type="pres">
      <dgm:prSet presAssocID="{9D2968AB-B2E3-7546-9F01-034802A24FC0}" presName="parTxOnly" presStyleLbl="node1" presStyleIdx="4" presStyleCnt="7">
        <dgm:presLayoutVars>
          <dgm:chMax val="0"/>
          <dgm:chPref val="0"/>
          <dgm:bulletEnabled val="1"/>
        </dgm:presLayoutVars>
      </dgm:prSet>
      <dgm:spPr/>
    </dgm:pt>
    <dgm:pt modelId="{8F89CAF1-3106-9E49-9850-7C89A56A7600}" type="pres">
      <dgm:prSet presAssocID="{5F508861-E0F8-4940-A301-410BA6227D51}" presName="parTxOnlySpace" presStyleCnt="0"/>
      <dgm:spPr/>
    </dgm:pt>
    <dgm:pt modelId="{0DBD8A9D-6D76-8643-82A3-1002F04DE61F}" type="pres">
      <dgm:prSet presAssocID="{659B72F7-0918-AE42-9C29-1790002CE245}" presName="parTxOnly" presStyleLbl="node1" presStyleIdx="5" presStyleCnt="7">
        <dgm:presLayoutVars>
          <dgm:chMax val="0"/>
          <dgm:chPref val="0"/>
          <dgm:bulletEnabled val="1"/>
        </dgm:presLayoutVars>
      </dgm:prSet>
      <dgm:spPr/>
    </dgm:pt>
    <dgm:pt modelId="{D26A4A53-3861-224B-B153-B1FA1C9A3354}" type="pres">
      <dgm:prSet presAssocID="{4DAE9B36-D0B4-BF4D-BAB3-D1DAB8BF2014}" presName="parTxOnlySpace" presStyleCnt="0"/>
      <dgm:spPr/>
    </dgm:pt>
    <dgm:pt modelId="{EE1C2E57-B614-E345-A754-7CCD4A6E1153}" type="pres">
      <dgm:prSet presAssocID="{32234168-EA2B-8D41-9551-BA4B5EF5C9DF}" presName="parTxOnly" presStyleLbl="node1" presStyleIdx="6" presStyleCnt="7">
        <dgm:presLayoutVars>
          <dgm:chMax val="0"/>
          <dgm:chPref val="0"/>
          <dgm:bulletEnabled val="1"/>
        </dgm:presLayoutVars>
      </dgm:prSet>
      <dgm:spPr/>
    </dgm:pt>
  </dgm:ptLst>
  <dgm:cxnLst>
    <dgm:cxn modelId="{97115822-0337-3347-A6F7-EF3A1EA26B85}" type="presOf" srcId="{E6549A78-611C-774D-A2A6-74138D9370A0}" destId="{B84A85C5-5FD9-6343-AB37-3A3DD3AA10C8}" srcOrd="0" destOrd="0" presId="urn:microsoft.com/office/officeart/2005/8/layout/chevron1"/>
    <dgm:cxn modelId="{C24CF029-62A1-DD43-AA37-B91D9F3379BD}" type="presOf" srcId="{32234168-EA2B-8D41-9551-BA4B5EF5C9DF}" destId="{EE1C2E57-B614-E345-A754-7CCD4A6E1153}" srcOrd="0" destOrd="0" presId="urn:microsoft.com/office/officeart/2005/8/layout/chevron1"/>
    <dgm:cxn modelId="{7A48882A-3039-9E48-A1C7-3ED4FB730531}" srcId="{20E05F0A-8650-8E41-B61C-D6D08DE36E4D}" destId="{E6549A78-611C-774D-A2A6-74138D9370A0}" srcOrd="1" destOrd="0" parTransId="{70DD3F48-D068-514D-8D59-91CB5AC620F6}" sibTransId="{CCFD7584-A5B7-1E42-8060-4B286D4A723E}"/>
    <dgm:cxn modelId="{29B17633-3AC3-2E42-BC0F-F81DA97D145F}" srcId="{20E05F0A-8650-8E41-B61C-D6D08DE36E4D}" destId="{32234168-EA2B-8D41-9551-BA4B5EF5C9DF}" srcOrd="6" destOrd="0" parTransId="{9B400790-BB2A-A140-8332-CE8DF446D52B}" sibTransId="{1DFD7C81-C60D-8340-806B-CB8F890FD618}"/>
    <dgm:cxn modelId="{AB636D3B-83AF-104D-BBE0-5F4096514DFE}" type="presOf" srcId="{9D2968AB-B2E3-7546-9F01-034802A24FC0}" destId="{E012F010-8C17-2141-B5EF-89E38B576551}" srcOrd="0" destOrd="0" presId="urn:microsoft.com/office/officeart/2005/8/layout/chevron1"/>
    <dgm:cxn modelId="{CFC9E63E-3C3B-AB41-9A6E-BD7606A84F25}" type="presOf" srcId="{659B72F7-0918-AE42-9C29-1790002CE245}" destId="{0DBD8A9D-6D76-8643-82A3-1002F04DE61F}" srcOrd="0" destOrd="0" presId="urn:microsoft.com/office/officeart/2005/8/layout/chevron1"/>
    <dgm:cxn modelId="{33834057-C30C-3448-BC65-7F4DA82080E3}" type="presOf" srcId="{08D47101-515F-6946-88AB-A3954ACEC8C9}" destId="{4CA54FA3-F5C6-C848-891F-99BAF2C9AB6B}" srcOrd="0" destOrd="0" presId="urn:microsoft.com/office/officeart/2005/8/layout/chevron1"/>
    <dgm:cxn modelId="{D39B0863-CAD9-E346-9A54-DB82AA85A742}" type="presOf" srcId="{20E05F0A-8650-8E41-B61C-D6D08DE36E4D}" destId="{1CAF4367-C51B-7642-AA43-3007CDCF3953}" srcOrd="0" destOrd="0" presId="urn:microsoft.com/office/officeart/2005/8/layout/chevron1"/>
    <dgm:cxn modelId="{574B6868-6384-134E-A5B7-9EFC3A2ED25F}" srcId="{20E05F0A-8650-8E41-B61C-D6D08DE36E4D}" destId="{392821DA-4F9F-9C4E-AA6C-9679D168B563}" srcOrd="3" destOrd="0" parTransId="{35268675-172A-EC4A-9E7F-2244850663E5}" sibTransId="{42F867CE-AEE3-D146-8FB5-387772E797C9}"/>
    <dgm:cxn modelId="{DD35807C-0FDC-1949-8895-02CD41CBE857}" srcId="{20E05F0A-8650-8E41-B61C-D6D08DE36E4D}" destId="{9D2968AB-B2E3-7546-9F01-034802A24FC0}" srcOrd="4" destOrd="0" parTransId="{FC0076F5-7BAE-D84B-B480-D3DEEBAF7F0C}" sibTransId="{5F508861-E0F8-4940-A301-410BA6227D51}"/>
    <dgm:cxn modelId="{20347F99-2F83-124F-91C4-B85C62DC11CB}" srcId="{20E05F0A-8650-8E41-B61C-D6D08DE36E4D}" destId="{59790DF6-F8CA-B941-82F3-9BA2AC23A39A}" srcOrd="2" destOrd="0" parTransId="{1B1E7E3C-CCFA-1847-B881-F0DC05393BE4}" sibTransId="{C803C81F-5703-4647-943A-512D06DFCD41}"/>
    <dgm:cxn modelId="{9582CEB8-A469-8A48-B263-D24919B2DF95}" srcId="{20E05F0A-8650-8E41-B61C-D6D08DE36E4D}" destId="{659B72F7-0918-AE42-9C29-1790002CE245}" srcOrd="5" destOrd="0" parTransId="{DB45DB82-77D9-0F40-ACBC-3A57E15F7D7F}" sibTransId="{4DAE9B36-D0B4-BF4D-BAB3-D1DAB8BF2014}"/>
    <dgm:cxn modelId="{67BA33C1-C199-9847-AFC1-4E62DFC67093}" srcId="{20E05F0A-8650-8E41-B61C-D6D08DE36E4D}" destId="{08D47101-515F-6946-88AB-A3954ACEC8C9}" srcOrd="0" destOrd="0" parTransId="{AF767DD4-0B8C-6A42-BDCF-7B752E5E1C83}" sibTransId="{665C5B04-473C-1A44-B8D8-B89207C45959}"/>
    <dgm:cxn modelId="{143565C9-7DFA-644C-A85B-374E5A84731B}" type="presOf" srcId="{392821DA-4F9F-9C4E-AA6C-9679D168B563}" destId="{E7EA60CA-13C2-D341-AA8A-E7403F6A35FF}" srcOrd="0" destOrd="0" presId="urn:microsoft.com/office/officeart/2005/8/layout/chevron1"/>
    <dgm:cxn modelId="{EC1D62CB-CCDE-7B4F-A5B0-96363BF221E0}" type="presOf" srcId="{59790DF6-F8CA-B941-82F3-9BA2AC23A39A}" destId="{53161B6B-C327-D44D-B78D-F623D2BA16CA}" srcOrd="0" destOrd="0" presId="urn:microsoft.com/office/officeart/2005/8/layout/chevron1"/>
    <dgm:cxn modelId="{EB4CDA99-1117-0C48-8895-BE39CC5E57F0}" type="presParOf" srcId="{1CAF4367-C51B-7642-AA43-3007CDCF3953}" destId="{4CA54FA3-F5C6-C848-891F-99BAF2C9AB6B}" srcOrd="0" destOrd="0" presId="urn:microsoft.com/office/officeart/2005/8/layout/chevron1"/>
    <dgm:cxn modelId="{BFB7270F-2A4D-2A40-9D99-4A270FD6700B}" type="presParOf" srcId="{1CAF4367-C51B-7642-AA43-3007CDCF3953}" destId="{A1774E32-14A9-7947-91BF-7A06BA9B78BD}" srcOrd="1" destOrd="0" presId="urn:microsoft.com/office/officeart/2005/8/layout/chevron1"/>
    <dgm:cxn modelId="{67D5A8B7-143E-E049-A930-2CA707822D47}" type="presParOf" srcId="{1CAF4367-C51B-7642-AA43-3007CDCF3953}" destId="{B84A85C5-5FD9-6343-AB37-3A3DD3AA10C8}" srcOrd="2" destOrd="0" presId="urn:microsoft.com/office/officeart/2005/8/layout/chevron1"/>
    <dgm:cxn modelId="{3F784E15-7380-7447-BEBA-E5A9EA9E0022}" type="presParOf" srcId="{1CAF4367-C51B-7642-AA43-3007CDCF3953}" destId="{C1D3D75F-4A93-204E-8CF5-1C92C22A282C}" srcOrd="3" destOrd="0" presId="urn:microsoft.com/office/officeart/2005/8/layout/chevron1"/>
    <dgm:cxn modelId="{B381E40E-11D4-264E-A381-C5D4BBA286CA}" type="presParOf" srcId="{1CAF4367-C51B-7642-AA43-3007CDCF3953}" destId="{53161B6B-C327-D44D-B78D-F623D2BA16CA}" srcOrd="4" destOrd="0" presId="urn:microsoft.com/office/officeart/2005/8/layout/chevron1"/>
    <dgm:cxn modelId="{7378436F-8AFB-584B-A699-47907E8D9CE5}" type="presParOf" srcId="{1CAF4367-C51B-7642-AA43-3007CDCF3953}" destId="{14AAB12A-1E56-D241-B851-B37F12D9CF02}" srcOrd="5" destOrd="0" presId="urn:microsoft.com/office/officeart/2005/8/layout/chevron1"/>
    <dgm:cxn modelId="{DA4A9D05-4290-C84E-ADC6-35F585EBB066}" type="presParOf" srcId="{1CAF4367-C51B-7642-AA43-3007CDCF3953}" destId="{E7EA60CA-13C2-D341-AA8A-E7403F6A35FF}" srcOrd="6" destOrd="0" presId="urn:microsoft.com/office/officeart/2005/8/layout/chevron1"/>
    <dgm:cxn modelId="{357360AC-4986-D949-B3F2-2A01B00A1F1C}" type="presParOf" srcId="{1CAF4367-C51B-7642-AA43-3007CDCF3953}" destId="{433B87B0-BC13-6C44-9F34-B3E30F03A58B}" srcOrd="7" destOrd="0" presId="urn:microsoft.com/office/officeart/2005/8/layout/chevron1"/>
    <dgm:cxn modelId="{8DDDDC0C-5D84-6244-BE32-5E780E0E5527}" type="presParOf" srcId="{1CAF4367-C51B-7642-AA43-3007CDCF3953}" destId="{E012F010-8C17-2141-B5EF-89E38B576551}" srcOrd="8" destOrd="0" presId="urn:microsoft.com/office/officeart/2005/8/layout/chevron1"/>
    <dgm:cxn modelId="{F15B2BA3-4936-D047-ABB6-F0A6E2705203}" type="presParOf" srcId="{1CAF4367-C51B-7642-AA43-3007CDCF3953}" destId="{8F89CAF1-3106-9E49-9850-7C89A56A7600}" srcOrd="9" destOrd="0" presId="urn:microsoft.com/office/officeart/2005/8/layout/chevron1"/>
    <dgm:cxn modelId="{75A03496-33CA-3B43-9B0E-9BA572690849}" type="presParOf" srcId="{1CAF4367-C51B-7642-AA43-3007CDCF3953}" destId="{0DBD8A9D-6D76-8643-82A3-1002F04DE61F}" srcOrd="10" destOrd="0" presId="urn:microsoft.com/office/officeart/2005/8/layout/chevron1"/>
    <dgm:cxn modelId="{B7E123B5-61FC-DE47-9DB6-A4608630DB3D}" type="presParOf" srcId="{1CAF4367-C51B-7642-AA43-3007CDCF3953}" destId="{D26A4A53-3861-224B-B153-B1FA1C9A3354}" srcOrd="11" destOrd="0" presId="urn:microsoft.com/office/officeart/2005/8/layout/chevron1"/>
    <dgm:cxn modelId="{FB4B34A7-7ECD-874A-9E05-0BB722887D3D}" type="presParOf" srcId="{1CAF4367-C51B-7642-AA43-3007CDCF3953}" destId="{EE1C2E57-B614-E345-A754-7CCD4A6E1153}" srcOrd="12"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E05F0A-8650-8E41-B61C-D6D08DE36E4D}" type="doc">
      <dgm:prSet loTypeId="urn:microsoft.com/office/officeart/2005/8/layout/chevron1" loCatId="" qsTypeId="urn:microsoft.com/office/officeart/2005/8/quickstyle/simple1" qsCatId="simple" csTypeId="urn:microsoft.com/office/officeart/2005/8/colors/accent1_2" csCatId="accent1" phldr="1"/>
      <dgm:spPr/>
    </dgm:pt>
    <dgm:pt modelId="{08D47101-515F-6946-88AB-A3954ACEC8C9}">
      <dgm:prSet phldrT="[Text]" custT="1"/>
      <dgm:spPr>
        <a:solidFill>
          <a:srgbClr val="FF2600"/>
        </a:solidFill>
        <a:ln>
          <a:noFill/>
        </a:ln>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2012</a:t>
          </a:r>
        </a:p>
      </dgm:t>
    </dgm:pt>
    <dgm:pt modelId="{AF767DD4-0B8C-6A42-BDCF-7B752E5E1C83}" type="parTrans" cxnId="{67BA33C1-C199-9847-AFC1-4E62DFC67093}">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665C5B04-473C-1A44-B8D8-B89207C45959}" type="sibTrans" cxnId="{67BA33C1-C199-9847-AFC1-4E62DFC67093}">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E6549A78-611C-774D-A2A6-74138D9370A0}">
      <dgm:prSet phldrT="[Text]" custT="1"/>
      <dgm:spPr>
        <a:solidFill>
          <a:srgbClr val="FF9300"/>
        </a:solidFill>
        <a:ln>
          <a:noFill/>
        </a:ln>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2013</a:t>
          </a:r>
        </a:p>
      </dgm:t>
    </dgm:pt>
    <dgm:pt modelId="{70DD3F48-D068-514D-8D59-91CB5AC620F6}" type="parTrans" cxnId="{7A48882A-3039-9E48-A1C7-3ED4FB730531}">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CCFD7584-A5B7-1E42-8060-4B286D4A723E}" type="sibTrans" cxnId="{7A48882A-3039-9E48-A1C7-3ED4FB730531}">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59790DF6-F8CA-B941-82F3-9BA2AC23A39A}">
      <dgm:prSet phldrT="[Text]" custT="1"/>
      <dgm:spPr>
        <a:solidFill>
          <a:srgbClr val="00B050"/>
        </a:solidFill>
        <a:ln>
          <a:noFill/>
        </a:ln>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2014</a:t>
          </a:r>
        </a:p>
      </dgm:t>
    </dgm:pt>
    <dgm:pt modelId="{1B1E7E3C-CCFA-1847-B881-F0DC05393BE4}" type="parTrans" cxnId="{20347F99-2F83-124F-91C4-B85C62DC11CB}">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C803C81F-5703-4647-943A-512D06DFCD41}" type="sibTrans" cxnId="{20347F99-2F83-124F-91C4-B85C62DC11CB}">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392821DA-4F9F-9C4E-AA6C-9679D168B563}">
      <dgm:prSet phldrT="[Text]" custT="1"/>
      <dgm:spPr>
        <a:solidFill>
          <a:srgbClr val="007F93"/>
        </a:solidFill>
        <a:ln>
          <a:noFill/>
        </a:ln>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2015</a:t>
          </a:r>
        </a:p>
      </dgm:t>
    </dgm:pt>
    <dgm:pt modelId="{35268675-172A-EC4A-9E7F-2244850663E5}" type="parTrans" cxnId="{574B6868-6384-134E-A5B7-9EFC3A2ED25F}">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42F867CE-AEE3-D146-8FB5-387772E797C9}" type="sibTrans" cxnId="{574B6868-6384-134E-A5B7-9EFC3A2ED25F}">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9D2968AB-B2E3-7546-9F01-034802A24FC0}">
      <dgm:prSet phldrT="[Text]" custT="1"/>
      <dgm:spPr>
        <a:solidFill>
          <a:srgbClr val="00B0F0"/>
        </a:solidFill>
        <a:ln>
          <a:noFill/>
        </a:ln>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2016</a:t>
          </a:r>
        </a:p>
      </dgm:t>
    </dgm:pt>
    <dgm:pt modelId="{FC0076F5-7BAE-D84B-B480-D3DEEBAF7F0C}" type="parTrans" cxnId="{DD35807C-0FDC-1949-8895-02CD41CBE857}">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5F508861-E0F8-4940-A301-410BA6227D51}" type="sibTrans" cxnId="{DD35807C-0FDC-1949-8895-02CD41CBE857}">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659B72F7-0918-AE42-9C29-1790002CE245}">
      <dgm:prSet phldrT="[Text]" custT="1"/>
      <dgm:spPr>
        <a:solidFill>
          <a:srgbClr val="0070C0"/>
        </a:solidFill>
        <a:ln>
          <a:noFill/>
        </a:ln>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2017</a:t>
          </a:r>
        </a:p>
      </dgm:t>
    </dgm:pt>
    <dgm:pt modelId="{DB45DB82-77D9-0F40-ACBC-3A57E15F7D7F}" type="parTrans" cxnId="{9582CEB8-A469-8A48-B263-D24919B2DF95}">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4DAE9B36-D0B4-BF4D-BAB3-D1DAB8BF2014}" type="sibTrans" cxnId="{9582CEB8-A469-8A48-B263-D24919B2DF95}">
      <dgm:prSet/>
      <dgm:spPr/>
      <dgm:t>
        <a:bodyPr/>
        <a:lstStyle/>
        <a:p>
          <a:endParaRPr lang="en-US" sz="1800">
            <a:latin typeface="Helvetica Neue" panose="02000503000000020004" pitchFamily="2" charset="0"/>
            <a:ea typeface="Helvetica Neue" panose="02000503000000020004" pitchFamily="2" charset="0"/>
            <a:cs typeface="Helvetica Neue" panose="02000503000000020004" pitchFamily="2" charset="0"/>
          </a:endParaRPr>
        </a:p>
      </dgm:t>
    </dgm:pt>
    <dgm:pt modelId="{32234168-EA2B-8D41-9551-BA4B5EF5C9DF}">
      <dgm:prSet phldrT="[Text]" custT="1"/>
      <dgm:spPr>
        <a:solidFill>
          <a:srgbClr val="9437FF"/>
        </a:solidFill>
        <a:ln>
          <a:noFill/>
        </a:ln>
      </dgm:spPr>
      <dgm:t>
        <a:bodyPr/>
        <a:lstStyle/>
        <a:p>
          <a:r>
            <a:rPr lang="en-US" sz="1800" b="1" dirty="0">
              <a:latin typeface="Helvetica Neue" panose="02000503000000020004" pitchFamily="2" charset="0"/>
              <a:ea typeface="Helvetica Neue" panose="02000503000000020004" pitchFamily="2" charset="0"/>
              <a:cs typeface="Helvetica Neue" panose="02000503000000020004" pitchFamily="2" charset="0"/>
            </a:rPr>
            <a:t>2018</a:t>
          </a:r>
        </a:p>
      </dgm:t>
    </dgm:pt>
    <dgm:pt modelId="{9B400790-BB2A-A140-8332-CE8DF446D52B}" type="parTrans" cxnId="{29B17633-3AC3-2E42-BC0F-F81DA97D145F}">
      <dgm:prSet/>
      <dgm:spPr/>
      <dgm:t>
        <a:bodyPr/>
        <a:lstStyle/>
        <a:p>
          <a:endParaRPr lang="en-US"/>
        </a:p>
      </dgm:t>
    </dgm:pt>
    <dgm:pt modelId="{1DFD7C81-C60D-8340-806B-CB8F890FD618}" type="sibTrans" cxnId="{29B17633-3AC3-2E42-BC0F-F81DA97D145F}">
      <dgm:prSet/>
      <dgm:spPr/>
      <dgm:t>
        <a:bodyPr/>
        <a:lstStyle/>
        <a:p>
          <a:endParaRPr lang="en-US"/>
        </a:p>
      </dgm:t>
    </dgm:pt>
    <dgm:pt modelId="{1CAF4367-C51B-7642-AA43-3007CDCF3953}" type="pres">
      <dgm:prSet presAssocID="{20E05F0A-8650-8E41-B61C-D6D08DE36E4D}" presName="Name0" presStyleCnt="0">
        <dgm:presLayoutVars>
          <dgm:dir/>
          <dgm:animLvl val="lvl"/>
          <dgm:resizeHandles val="exact"/>
        </dgm:presLayoutVars>
      </dgm:prSet>
      <dgm:spPr/>
    </dgm:pt>
    <dgm:pt modelId="{4CA54FA3-F5C6-C848-891F-99BAF2C9AB6B}" type="pres">
      <dgm:prSet presAssocID="{08D47101-515F-6946-88AB-A3954ACEC8C9}" presName="parTxOnly" presStyleLbl="node1" presStyleIdx="0" presStyleCnt="7">
        <dgm:presLayoutVars>
          <dgm:chMax val="0"/>
          <dgm:chPref val="0"/>
          <dgm:bulletEnabled val="1"/>
        </dgm:presLayoutVars>
      </dgm:prSet>
      <dgm:spPr/>
    </dgm:pt>
    <dgm:pt modelId="{A1774E32-14A9-7947-91BF-7A06BA9B78BD}" type="pres">
      <dgm:prSet presAssocID="{665C5B04-473C-1A44-B8D8-B89207C45959}" presName="parTxOnlySpace" presStyleCnt="0"/>
      <dgm:spPr/>
    </dgm:pt>
    <dgm:pt modelId="{B84A85C5-5FD9-6343-AB37-3A3DD3AA10C8}" type="pres">
      <dgm:prSet presAssocID="{E6549A78-611C-774D-A2A6-74138D9370A0}" presName="parTxOnly" presStyleLbl="node1" presStyleIdx="1" presStyleCnt="7">
        <dgm:presLayoutVars>
          <dgm:chMax val="0"/>
          <dgm:chPref val="0"/>
          <dgm:bulletEnabled val="1"/>
        </dgm:presLayoutVars>
      </dgm:prSet>
      <dgm:spPr/>
    </dgm:pt>
    <dgm:pt modelId="{C1D3D75F-4A93-204E-8CF5-1C92C22A282C}" type="pres">
      <dgm:prSet presAssocID="{CCFD7584-A5B7-1E42-8060-4B286D4A723E}" presName="parTxOnlySpace" presStyleCnt="0"/>
      <dgm:spPr/>
    </dgm:pt>
    <dgm:pt modelId="{53161B6B-C327-D44D-B78D-F623D2BA16CA}" type="pres">
      <dgm:prSet presAssocID="{59790DF6-F8CA-B941-82F3-9BA2AC23A39A}" presName="parTxOnly" presStyleLbl="node1" presStyleIdx="2" presStyleCnt="7">
        <dgm:presLayoutVars>
          <dgm:chMax val="0"/>
          <dgm:chPref val="0"/>
          <dgm:bulletEnabled val="1"/>
        </dgm:presLayoutVars>
      </dgm:prSet>
      <dgm:spPr/>
    </dgm:pt>
    <dgm:pt modelId="{14AAB12A-1E56-D241-B851-B37F12D9CF02}" type="pres">
      <dgm:prSet presAssocID="{C803C81F-5703-4647-943A-512D06DFCD41}" presName="parTxOnlySpace" presStyleCnt="0"/>
      <dgm:spPr/>
    </dgm:pt>
    <dgm:pt modelId="{E7EA60CA-13C2-D341-AA8A-E7403F6A35FF}" type="pres">
      <dgm:prSet presAssocID="{392821DA-4F9F-9C4E-AA6C-9679D168B563}" presName="parTxOnly" presStyleLbl="node1" presStyleIdx="3" presStyleCnt="7">
        <dgm:presLayoutVars>
          <dgm:chMax val="0"/>
          <dgm:chPref val="0"/>
          <dgm:bulletEnabled val="1"/>
        </dgm:presLayoutVars>
      </dgm:prSet>
      <dgm:spPr/>
    </dgm:pt>
    <dgm:pt modelId="{433B87B0-BC13-6C44-9F34-B3E30F03A58B}" type="pres">
      <dgm:prSet presAssocID="{42F867CE-AEE3-D146-8FB5-387772E797C9}" presName="parTxOnlySpace" presStyleCnt="0"/>
      <dgm:spPr/>
    </dgm:pt>
    <dgm:pt modelId="{E012F010-8C17-2141-B5EF-89E38B576551}" type="pres">
      <dgm:prSet presAssocID="{9D2968AB-B2E3-7546-9F01-034802A24FC0}" presName="parTxOnly" presStyleLbl="node1" presStyleIdx="4" presStyleCnt="7">
        <dgm:presLayoutVars>
          <dgm:chMax val="0"/>
          <dgm:chPref val="0"/>
          <dgm:bulletEnabled val="1"/>
        </dgm:presLayoutVars>
      </dgm:prSet>
      <dgm:spPr/>
    </dgm:pt>
    <dgm:pt modelId="{8F89CAF1-3106-9E49-9850-7C89A56A7600}" type="pres">
      <dgm:prSet presAssocID="{5F508861-E0F8-4940-A301-410BA6227D51}" presName="parTxOnlySpace" presStyleCnt="0"/>
      <dgm:spPr/>
    </dgm:pt>
    <dgm:pt modelId="{0DBD8A9D-6D76-8643-82A3-1002F04DE61F}" type="pres">
      <dgm:prSet presAssocID="{659B72F7-0918-AE42-9C29-1790002CE245}" presName="parTxOnly" presStyleLbl="node1" presStyleIdx="5" presStyleCnt="7">
        <dgm:presLayoutVars>
          <dgm:chMax val="0"/>
          <dgm:chPref val="0"/>
          <dgm:bulletEnabled val="1"/>
        </dgm:presLayoutVars>
      </dgm:prSet>
      <dgm:spPr/>
    </dgm:pt>
    <dgm:pt modelId="{D26A4A53-3861-224B-B153-B1FA1C9A3354}" type="pres">
      <dgm:prSet presAssocID="{4DAE9B36-D0B4-BF4D-BAB3-D1DAB8BF2014}" presName="parTxOnlySpace" presStyleCnt="0"/>
      <dgm:spPr/>
    </dgm:pt>
    <dgm:pt modelId="{EE1C2E57-B614-E345-A754-7CCD4A6E1153}" type="pres">
      <dgm:prSet presAssocID="{32234168-EA2B-8D41-9551-BA4B5EF5C9DF}" presName="parTxOnly" presStyleLbl="node1" presStyleIdx="6" presStyleCnt="7">
        <dgm:presLayoutVars>
          <dgm:chMax val="0"/>
          <dgm:chPref val="0"/>
          <dgm:bulletEnabled val="1"/>
        </dgm:presLayoutVars>
      </dgm:prSet>
      <dgm:spPr/>
    </dgm:pt>
  </dgm:ptLst>
  <dgm:cxnLst>
    <dgm:cxn modelId="{97115822-0337-3347-A6F7-EF3A1EA26B85}" type="presOf" srcId="{E6549A78-611C-774D-A2A6-74138D9370A0}" destId="{B84A85C5-5FD9-6343-AB37-3A3DD3AA10C8}" srcOrd="0" destOrd="0" presId="urn:microsoft.com/office/officeart/2005/8/layout/chevron1"/>
    <dgm:cxn modelId="{C24CF029-62A1-DD43-AA37-B91D9F3379BD}" type="presOf" srcId="{32234168-EA2B-8D41-9551-BA4B5EF5C9DF}" destId="{EE1C2E57-B614-E345-A754-7CCD4A6E1153}" srcOrd="0" destOrd="0" presId="urn:microsoft.com/office/officeart/2005/8/layout/chevron1"/>
    <dgm:cxn modelId="{7A48882A-3039-9E48-A1C7-3ED4FB730531}" srcId="{20E05F0A-8650-8E41-B61C-D6D08DE36E4D}" destId="{E6549A78-611C-774D-A2A6-74138D9370A0}" srcOrd="1" destOrd="0" parTransId="{70DD3F48-D068-514D-8D59-91CB5AC620F6}" sibTransId="{CCFD7584-A5B7-1E42-8060-4B286D4A723E}"/>
    <dgm:cxn modelId="{29B17633-3AC3-2E42-BC0F-F81DA97D145F}" srcId="{20E05F0A-8650-8E41-B61C-D6D08DE36E4D}" destId="{32234168-EA2B-8D41-9551-BA4B5EF5C9DF}" srcOrd="6" destOrd="0" parTransId="{9B400790-BB2A-A140-8332-CE8DF446D52B}" sibTransId="{1DFD7C81-C60D-8340-806B-CB8F890FD618}"/>
    <dgm:cxn modelId="{AB636D3B-83AF-104D-BBE0-5F4096514DFE}" type="presOf" srcId="{9D2968AB-B2E3-7546-9F01-034802A24FC0}" destId="{E012F010-8C17-2141-B5EF-89E38B576551}" srcOrd="0" destOrd="0" presId="urn:microsoft.com/office/officeart/2005/8/layout/chevron1"/>
    <dgm:cxn modelId="{CFC9E63E-3C3B-AB41-9A6E-BD7606A84F25}" type="presOf" srcId="{659B72F7-0918-AE42-9C29-1790002CE245}" destId="{0DBD8A9D-6D76-8643-82A3-1002F04DE61F}" srcOrd="0" destOrd="0" presId="urn:microsoft.com/office/officeart/2005/8/layout/chevron1"/>
    <dgm:cxn modelId="{33834057-C30C-3448-BC65-7F4DA82080E3}" type="presOf" srcId="{08D47101-515F-6946-88AB-A3954ACEC8C9}" destId="{4CA54FA3-F5C6-C848-891F-99BAF2C9AB6B}" srcOrd="0" destOrd="0" presId="urn:microsoft.com/office/officeart/2005/8/layout/chevron1"/>
    <dgm:cxn modelId="{D39B0863-CAD9-E346-9A54-DB82AA85A742}" type="presOf" srcId="{20E05F0A-8650-8E41-B61C-D6D08DE36E4D}" destId="{1CAF4367-C51B-7642-AA43-3007CDCF3953}" srcOrd="0" destOrd="0" presId="urn:microsoft.com/office/officeart/2005/8/layout/chevron1"/>
    <dgm:cxn modelId="{574B6868-6384-134E-A5B7-9EFC3A2ED25F}" srcId="{20E05F0A-8650-8E41-B61C-D6D08DE36E4D}" destId="{392821DA-4F9F-9C4E-AA6C-9679D168B563}" srcOrd="3" destOrd="0" parTransId="{35268675-172A-EC4A-9E7F-2244850663E5}" sibTransId="{42F867CE-AEE3-D146-8FB5-387772E797C9}"/>
    <dgm:cxn modelId="{DD35807C-0FDC-1949-8895-02CD41CBE857}" srcId="{20E05F0A-8650-8E41-B61C-D6D08DE36E4D}" destId="{9D2968AB-B2E3-7546-9F01-034802A24FC0}" srcOrd="4" destOrd="0" parTransId="{FC0076F5-7BAE-D84B-B480-D3DEEBAF7F0C}" sibTransId="{5F508861-E0F8-4940-A301-410BA6227D51}"/>
    <dgm:cxn modelId="{20347F99-2F83-124F-91C4-B85C62DC11CB}" srcId="{20E05F0A-8650-8E41-B61C-D6D08DE36E4D}" destId="{59790DF6-F8CA-B941-82F3-9BA2AC23A39A}" srcOrd="2" destOrd="0" parTransId="{1B1E7E3C-CCFA-1847-B881-F0DC05393BE4}" sibTransId="{C803C81F-5703-4647-943A-512D06DFCD41}"/>
    <dgm:cxn modelId="{9582CEB8-A469-8A48-B263-D24919B2DF95}" srcId="{20E05F0A-8650-8E41-B61C-D6D08DE36E4D}" destId="{659B72F7-0918-AE42-9C29-1790002CE245}" srcOrd="5" destOrd="0" parTransId="{DB45DB82-77D9-0F40-ACBC-3A57E15F7D7F}" sibTransId="{4DAE9B36-D0B4-BF4D-BAB3-D1DAB8BF2014}"/>
    <dgm:cxn modelId="{67BA33C1-C199-9847-AFC1-4E62DFC67093}" srcId="{20E05F0A-8650-8E41-B61C-D6D08DE36E4D}" destId="{08D47101-515F-6946-88AB-A3954ACEC8C9}" srcOrd="0" destOrd="0" parTransId="{AF767DD4-0B8C-6A42-BDCF-7B752E5E1C83}" sibTransId="{665C5B04-473C-1A44-B8D8-B89207C45959}"/>
    <dgm:cxn modelId="{143565C9-7DFA-644C-A85B-374E5A84731B}" type="presOf" srcId="{392821DA-4F9F-9C4E-AA6C-9679D168B563}" destId="{E7EA60CA-13C2-D341-AA8A-E7403F6A35FF}" srcOrd="0" destOrd="0" presId="urn:microsoft.com/office/officeart/2005/8/layout/chevron1"/>
    <dgm:cxn modelId="{EC1D62CB-CCDE-7B4F-A5B0-96363BF221E0}" type="presOf" srcId="{59790DF6-F8CA-B941-82F3-9BA2AC23A39A}" destId="{53161B6B-C327-D44D-B78D-F623D2BA16CA}" srcOrd="0" destOrd="0" presId="urn:microsoft.com/office/officeart/2005/8/layout/chevron1"/>
    <dgm:cxn modelId="{EB4CDA99-1117-0C48-8895-BE39CC5E57F0}" type="presParOf" srcId="{1CAF4367-C51B-7642-AA43-3007CDCF3953}" destId="{4CA54FA3-F5C6-C848-891F-99BAF2C9AB6B}" srcOrd="0" destOrd="0" presId="urn:microsoft.com/office/officeart/2005/8/layout/chevron1"/>
    <dgm:cxn modelId="{BFB7270F-2A4D-2A40-9D99-4A270FD6700B}" type="presParOf" srcId="{1CAF4367-C51B-7642-AA43-3007CDCF3953}" destId="{A1774E32-14A9-7947-91BF-7A06BA9B78BD}" srcOrd="1" destOrd="0" presId="urn:microsoft.com/office/officeart/2005/8/layout/chevron1"/>
    <dgm:cxn modelId="{67D5A8B7-143E-E049-A930-2CA707822D47}" type="presParOf" srcId="{1CAF4367-C51B-7642-AA43-3007CDCF3953}" destId="{B84A85C5-5FD9-6343-AB37-3A3DD3AA10C8}" srcOrd="2" destOrd="0" presId="urn:microsoft.com/office/officeart/2005/8/layout/chevron1"/>
    <dgm:cxn modelId="{3F784E15-7380-7447-BEBA-E5A9EA9E0022}" type="presParOf" srcId="{1CAF4367-C51B-7642-AA43-3007CDCF3953}" destId="{C1D3D75F-4A93-204E-8CF5-1C92C22A282C}" srcOrd="3" destOrd="0" presId="urn:microsoft.com/office/officeart/2005/8/layout/chevron1"/>
    <dgm:cxn modelId="{B381E40E-11D4-264E-A381-C5D4BBA286CA}" type="presParOf" srcId="{1CAF4367-C51B-7642-AA43-3007CDCF3953}" destId="{53161B6B-C327-D44D-B78D-F623D2BA16CA}" srcOrd="4" destOrd="0" presId="urn:microsoft.com/office/officeart/2005/8/layout/chevron1"/>
    <dgm:cxn modelId="{7378436F-8AFB-584B-A699-47907E8D9CE5}" type="presParOf" srcId="{1CAF4367-C51B-7642-AA43-3007CDCF3953}" destId="{14AAB12A-1E56-D241-B851-B37F12D9CF02}" srcOrd="5" destOrd="0" presId="urn:microsoft.com/office/officeart/2005/8/layout/chevron1"/>
    <dgm:cxn modelId="{DA4A9D05-4290-C84E-ADC6-35F585EBB066}" type="presParOf" srcId="{1CAF4367-C51B-7642-AA43-3007CDCF3953}" destId="{E7EA60CA-13C2-D341-AA8A-E7403F6A35FF}" srcOrd="6" destOrd="0" presId="urn:microsoft.com/office/officeart/2005/8/layout/chevron1"/>
    <dgm:cxn modelId="{357360AC-4986-D949-B3F2-2A01B00A1F1C}" type="presParOf" srcId="{1CAF4367-C51B-7642-AA43-3007CDCF3953}" destId="{433B87B0-BC13-6C44-9F34-B3E30F03A58B}" srcOrd="7" destOrd="0" presId="urn:microsoft.com/office/officeart/2005/8/layout/chevron1"/>
    <dgm:cxn modelId="{8DDDDC0C-5D84-6244-BE32-5E780E0E5527}" type="presParOf" srcId="{1CAF4367-C51B-7642-AA43-3007CDCF3953}" destId="{E012F010-8C17-2141-B5EF-89E38B576551}" srcOrd="8" destOrd="0" presId="urn:microsoft.com/office/officeart/2005/8/layout/chevron1"/>
    <dgm:cxn modelId="{F15B2BA3-4936-D047-ABB6-F0A6E2705203}" type="presParOf" srcId="{1CAF4367-C51B-7642-AA43-3007CDCF3953}" destId="{8F89CAF1-3106-9E49-9850-7C89A56A7600}" srcOrd="9" destOrd="0" presId="urn:microsoft.com/office/officeart/2005/8/layout/chevron1"/>
    <dgm:cxn modelId="{75A03496-33CA-3B43-9B0E-9BA572690849}" type="presParOf" srcId="{1CAF4367-C51B-7642-AA43-3007CDCF3953}" destId="{0DBD8A9D-6D76-8643-82A3-1002F04DE61F}" srcOrd="10" destOrd="0" presId="urn:microsoft.com/office/officeart/2005/8/layout/chevron1"/>
    <dgm:cxn modelId="{B7E123B5-61FC-DE47-9DB6-A4608630DB3D}" type="presParOf" srcId="{1CAF4367-C51B-7642-AA43-3007CDCF3953}" destId="{D26A4A53-3861-224B-B153-B1FA1C9A3354}" srcOrd="11" destOrd="0" presId="urn:microsoft.com/office/officeart/2005/8/layout/chevron1"/>
    <dgm:cxn modelId="{FB4B34A7-7ECD-874A-9E05-0BB722887D3D}" type="presParOf" srcId="{1CAF4367-C51B-7642-AA43-3007CDCF3953}" destId="{EE1C2E57-B614-E345-A754-7CCD4A6E1153}" srcOrd="12"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54FA3-F5C6-C848-891F-99BAF2C9AB6B}">
      <dsp:nvSpPr>
        <dsp:cNvPr id="0" name=""/>
        <dsp:cNvSpPr/>
      </dsp:nvSpPr>
      <dsp:spPr>
        <a:xfrm>
          <a:off x="0" y="2517027"/>
          <a:ext cx="1864639" cy="745855"/>
        </a:xfrm>
        <a:prstGeom prst="chevron">
          <a:avLst/>
        </a:prstGeom>
        <a:solidFill>
          <a:srgbClr val="0F909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2012</a:t>
          </a:r>
        </a:p>
      </dsp:txBody>
      <dsp:txXfrm>
        <a:off x="372928" y="2517027"/>
        <a:ext cx="1118784" cy="745855"/>
      </dsp:txXfrm>
    </dsp:sp>
    <dsp:sp modelId="{B84A85C5-5FD9-6343-AB37-3A3DD3AA10C8}">
      <dsp:nvSpPr>
        <dsp:cNvPr id="0" name=""/>
        <dsp:cNvSpPr/>
      </dsp:nvSpPr>
      <dsp:spPr>
        <a:xfrm>
          <a:off x="1678175" y="2517027"/>
          <a:ext cx="1864639" cy="745855"/>
        </a:xfrm>
        <a:prstGeom prst="chevron">
          <a:avLst/>
        </a:prstGeom>
        <a:solidFill>
          <a:srgbClr val="0F909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2013</a:t>
          </a:r>
        </a:p>
      </dsp:txBody>
      <dsp:txXfrm>
        <a:off x="2051103" y="2517027"/>
        <a:ext cx="1118784" cy="745855"/>
      </dsp:txXfrm>
    </dsp:sp>
    <dsp:sp modelId="{53161B6B-C327-D44D-B78D-F623D2BA16CA}">
      <dsp:nvSpPr>
        <dsp:cNvPr id="0" name=""/>
        <dsp:cNvSpPr/>
      </dsp:nvSpPr>
      <dsp:spPr>
        <a:xfrm>
          <a:off x="3356351" y="2517027"/>
          <a:ext cx="1864639" cy="745855"/>
        </a:xfrm>
        <a:prstGeom prst="chevron">
          <a:avLst/>
        </a:prstGeom>
        <a:solidFill>
          <a:srgbClr val="0F909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2014</a:t>
          </a:r>
        </a:p>
      </dsp:txBody>
      <dsp:txXfrm>
        <a:off x="3729279" y="2517027"/>
        <a:ext cx="1118784" cy="745855"/>
      </dsp:txXfrm>
    </dsp:sp>
    <dsp:sp modelId="{E7EA60CA-13C2-D341-AA8A-E7403F6A35FF}">
      <dsp:nvSpPr>
        <dsp:cNvPr id="0" name=""/>
        <dsp:cNvSpPr/>
      </dsp:nvSpPr>
      <dsp:spPr>
        <a:xfrm>
          <a:off x="5034527" y="2517027"/>
          <a:ext cx="1864639" cy="745855"/>
        </a:xfrm>
        <a:prstGeom prst="chevron">
          <a:avLst/>
        </a:prstGeom>
        <a:solidFill>
          <a:srgbClr val="0F909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2015</a:t>
          </a:r>
        </a:p>
      </dsp:txBody>
      <dsp:txXfrm>
        <a:off x="5407455" y="2517027"/>
        <a:ext cx="1118784" cy="745855"/>
      </dsp:txXfrm>
    </dsp:sp>
    <dsp:sp modelId="{E012F010-8C17-2141-B5EF-89E38B576551}">
      <dsp:nvSpPr>
        <dsp:cNvPr id="0" name=""/>
        <dsp:cNvSpPr/>
      </dsp:nvSpPr>
      <dsp:spPr>
        <a:xfrm>
          <a:off x="6712703" y="2517027"/>
          <a:ext cx="1864639" cy="745855"/>
        </a:xfrm>
        <a:prstGeom prst="chevron">
          <a:avLst/>
        </a:prstGeom>
        <a:solidFill>
          <a:srgbClr val="0F909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2016</a:t>
          </a:r>
        </a:p>
      </dsp:txBody>
      <dsp:txXfrm>
        <a:off x="7085631" y="2517027"/>
        <a:ext cx="1118784" cy="745855"/>
      </dsp:txXfrm>
    </dsp:sp>
    <dsp:sp modelId="{0DBD8A9D-6D76-8643-82A3-1002F04DE61F}">
      <dsp:nvSpPr>
        <dsp:cNvPr id="0" name=""/>
        <dsp:cNvSpPr/>
      </dsp:nvSpPr>
      <dsp:spPr>
        <a:xfrm>
          <a:off x="8390879" y="2517027"/>
          <a:ext cx="1864639" cy="745855"/>
        </a:xfrm>
        <a:prstGeom prst="chevron">
          <a:avLst/>
        </a:prstGeom>
        <a:solidFill>
          <a:srgbClr val="0F909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2017</a:t>
          </a:r>
        </a:p>
      </dsp:txBody>
      <dsp:txXfrm>
        <a:off x="8763807" y="2517027"/>
        <a:ext cx="1118784" cy="745855"/>
      </dsp:txXfrm>
    </dsp:sp>
    <dsp:sp modelId="{EE1C2E57-B614-E345-A754-7CCD4A6E1153}">
      <dsp:nvSpPr>
        <dsp:cNvPr id="0" name=""/>
        <dsp:cNvSpPr/>
      </dsp:nvSpPr>
      <dsp:spPr>
        <a:xfrm>
          <a:off x="10069055" y="2517027"/>
          <a:ext cx="1864639" cy="745855"/>
        </a:xfrm>
        <a:prstGeom prst="chevron">
          <a:avLst/>
        </a:prstGeom>
        <a:solidFill>
          <a:srgbClr val="0F909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2018</a:t>
          </a:r>
        </a:p>
      </dsp:txBody>
      <dsp:txXfrm>
        <a:off x="10441983" y="2517027"/>
        <a:ext cx="1118784" cy="7458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54FA3-F5C6-C848-891F-99BAF2C9AB6B}">
      <dsp:nvSpPr>
        <dsp:cNvPr id="0" name=""/>
        <dsp:cNvSpPr/>
      </dsp:nvSpPr>
      <dsp:spPr>
        <a:xfrm>
          <a:off x="0" y="2517027"/>
          <a:ext cx="1864639" cy="745855"/>
        </a:xfrm>
        <a:prstGeom prst="chevron">
          <a:avLst/>
        </a:prstGeom>
        <a:solidFill>
          <a:srgbClr val="FF26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2012</a:t>
          </a:r>
        </a:p>
      </dsp:txBody>
      <dsp:txXfrm>
        <a:off x="372928" y="2517027"/>
        <a:ext cx="1118784" cy="745855"/>
      </dsp:txXfrm>
    </dsp:sp>
    <dsp:sp modelId="{B84A85C5-5FD9-6343-AB37-3A3DD3AA10C8}">
      <dsp:nvSpPr>
        <dsp:cNvPr id="0" name=""/>
        <dsp:cNvSpPr/>
      </dsp:nvSpPr>
      <dsp:spPr>
        <a:xfrm>
          <a:off x="1678175" y="2517027"/>
          <a:ext cx="1864639" cy="745855"/>
        </a:xfrm>
        <a:prstGeom prst="chevron">
          <a:avLst/>
        </a:prstGeom>
        <a:solidFill>
          <a:srgbClr val="FF930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2013</a:t>
          </a:r>
        </a:p>
      </dsp:txBody>
      <dsp:txXfrm>
        <a:off x="2051103" y="2517027"/>
        <a:ext cx="1118784" cy="745855"/>
      </dsp:txXfrm>
    </dsp:sp>
    <dsp:sp modelId="{53161B6B-C327-D44D-B78D-F623D2BA16CA}">
      <dsp:nvSpPr>
        <dsp:cNvPr id="0" name=""/>
        <dsp:cNvSpPr/>
      </dsp:nvSpPr>
      <dsp:spPr>
        <a:xfrm>
          <a:off x="3356351" y="2517027"/>
          <a:ext cx="1864639" cy="745855"/>
        </a:xfrm>
        <a:prstGeom prst="chevron">
          <a:avLst/>
        </a:prstGeom>
        <a:solidFill>
          <a:srgbClr val="00B05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2014</a:t>
          </a:r>
        </a:p>
      </dsp:txBody>
      <dsp:txXfrm>
        <a:off x="3729279" y="2517027"/>
        <a:ext cx="1118784" cy="745855"/>
      </dsp:txXfrm>
    </dsp:sp>
    <dsp:sp modelId="{E7EA60CA-13C2-D341-AA8A-E7403F6A35FF}">
      <dsp:nvSpPr>
        <dsp:cNvPr id="0" name=""/>
        <dsp:cNvSpPr/>
      </dsp:nvSpPr>
      <dsp:spPr>
        <a:xfrm>
          <a:off x="5034527" y="2517027"/>
          <a:ext cx="1864639" cy="745855"/>
        </a:xfrm>
        <a:prstGeom prst="chevron">
          <a:avLst/>
        </a:prstGeom>
        <a:solidFill>
          <a:srgbClr val="007F9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2015</a:t>
          </a:r>
        </a:p>
      </dsp:txBody>
      <dsp:txXfrm>
        <a:off x="5407455" y="2517027"/>
        <a:ext cx="1118784" cy="745855"/>
      </dsp:txXfrm>
    </dsp:sp>
    <dsp:sp modelId="{E012F010-8C17-2141-B5EF-89E38B576551}">
      <dsp:nvSpPr>
        <dsp:cNvPr id="0" name=""/>
        <dsp:cNvSpPr/>
      </dsp:nvSpPr>
      <dsp:spPr>
        <a:xfrm>
          <a:off x="6712703" y="2517027"/>
          <a:ext cx="1864639" cy="745855"/>
        </a:xfrm>
        <a:prstGeom prst="chevron">
          <a:avLst/>
        </a:prstGeom>
        <a:solidFill>
          <a:srgbClr val="00B0F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2016</a:t>
          </a:r>
        </a:p>
      </dsp:txBody>
      <dsp:txXfrm>
        <a:off x="7085631" y="2517027"/>
        <a:ext cx="1118784" cy="745855"/>
      </dsp:txXfrm>
    </dsp:sp>
    <dsp:sp modelId="{0DBD8A9D-6D76-8643-82A3-1002F04DE61F}">
      <dsp:nvSpPr>
        <dsp:cNvPr id="0" name=""/>
        <dsp:cNvSpPr/>
      </dsp:nvSpPr>
      <dsp:spPr>
        <a:xfrm>
          <a:off x="8390879" y="2517027"/>
          <a:ext cx="1864639" cy="745855"/>
        </a:xfrm>
        <a:prstGeom prst="chevron">
          <a:avLst/>
        </a:prstGeom>
        <a:solidFill>
          <a:srgbClr val="0070C0"/>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2017</a:t>
          </a:r>
        </a:p>
      </dsp:txBody>
      <dsp:txXfrm>
        <a:off x="8763807" y="2517027"/>
        <a:ext cx="1118784" cy="745855"/>
      </dsp:txXfrm>
    </dsp:sp>
    <dsp:sp modelId="{EE1C2E57-B614-E345-A754-7CCD4A6E1153}">
      <dsp:nvSpPr>
        <dsp:cNvPr id="0" name=""/>
        <dsp:cNvSpPr/>
      </dsp:nvSpPr>
      <dsp:spPr>
        <a:xfrm>
          <a:off x="10069055" y="2517027"/>
          <a:ext cx="1864639" cy="745855"/>
        </a:xfrm>
        <a:prstGeom prst="chevron">
          <a:avLst/>
        </a:prstGeom>
        <a:solidFill>
          <a:srgbClr val="9437FF"/>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Helvetica Neue" panose="02000503000000020004" pitchFamily="2" charset="0"/>
              <a:ea typeface="Helvetica Neue" panose="02000503000000020004" pitchFamily="2" charset="0"/>
              <a:cs typeface="Helvetica Neue" panose="02000503000000020004" pitchFamily="2" charset="0"/>
            </a:rPr>
            <a:t>2018</a:t>
          </a:r>
        </a:p>
      </dsp:txBody>
      <dsp:txXfrm>
        <a:off x="10441983" y="2517027"/>
        <a:ext cx="1118784" cy="74585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270000" y="1638300"/>
            <a:ext cx="10464800" cy="3302000"/>
          </a:xfrm>
          <a:prstGeom prst="rect">
            <a:avLst/>
          </a:prstGeom>
        </p:spPr>
        <p:txBody>
          <a:bodyPr anchor="b"/>
          <a:lstStyle/>
          <a:p>
            <a:r>
              <a:t>Title Text</a:t>
            </a:r>
          </a:p>
        </p:txBody>
      </p:sp>
      <p:sp>
        <p:nvSpPr>
          <p:cNvPr id="12" name="Shape 12"/>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Shape 94"/>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270000" y="6718300"/>
            <a:ext cx="10464800" cy="1422400"/>
          </a:xfrm>
          <a:prstGeom prst="rect">
            <a:avLst/>
          </a:prstGeom>
        </p:spPr>
        <p:txBody>
          <a:bodyPr anchor="b"/>
          <a:lstStyle/>
          <a:p>
            <a:r>
              <a:t>Title Text</a:t>
            </a:r>
          </a:p>
        </p:txBody>
      </p:sp>
      <p:sp>
        <p:nvSpPr>
          <p:cNvPr id="22" name="Shape 22"/>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270000" y="3225800"/>
            <a:ext cx="10464800" cy="3302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Shape 40"/>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jpe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jpeg"/><Relationship Id="rId4" Type="http://schemas.openxmlformats.org/officeDocument/2006/relationships/image" Target="../media/image30.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hyperlink" Target="https://drive.google.com/open?id=15XL__Gw47S4nDRu2uxR2YKbdfKY-BZPK" TargetMode="External"/><Relationship Id="rId2" Type="http://schemas.openxmlformats.org/officeDocument/2006/relationships/hyperlink" Target="https://drive.google.com/open?id=15xdRE3Zg48XqpyiQRor77nofgS719IgE" TargetMode="External"/><Relationship Id="rId1" Type="http://schemas.openxmlformats.org/officeDocument/2006/relationships/slideLayout" Target="../slideLayouts/slideLayout6.xml"/><Relationship Id="rId5" Type="http://schemas.openxmlformats.org/officeDocument/2006/relationships/hyperlink" Target="https://drive.google.com/open?id=1KNz8bIFhonRNE22QWzBluO5hHEDhtplS" TargetMode="External"/><Relationship Id="rId4" Type="http://schemas.openxmlformats.org/officeDocument/2006/relationships/hyperlink" Target="https://drive.google.com/open?id=1SxXEb1qHPASbGquMlNbGJSTqZYsfdLHX"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hyperlink" Target="https://drive.google.com/open?id=1UOZnfjud_e7TEy4LI9u9TNBGboSy-UFz" TargetMode="External"/><Relationship Id="rId2" Type="http://schemas.openxmlformats.org/officeDocument/2006/relationships/hyperlink" Target="https://drive.google.com/open?id=1BOVFOFyvOm9WXDCuv4qfHTuE2_xlrMgt"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zqjh9b.axshare.com/#c=2"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open?id=1j7jjqYSFgbbnLpBOozZatsFilDFGfUb9" TargetMode="External"/><Relationship Id="rId2" Type="http://schemas.openxmlformats.org/officeDocument/2006/relationships/hyperlink" Target="https://drive.google.com/open?id=1iH6vSQwoBdkEuASFA9HSsKdpO0wrTSzG" TargetMode="External"/><Relationship Id="rId1" Type="http://schemas.openxmlformats.org/officeDocument/2006/relationships/slideLayout" Target="../slideLayouts/slideLayout6.xml"/><Relationship Id="rId4" Type="http://schemas.openxmlformats.org/officeDocument/2006/relationships/hyperlink" Target="https://drive.google.com/open?id=1J4bOBD1LOhQBkTUNyVaEsczGcfe8mw8-"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hyperlink" Target="https://pratikgami.github.io/"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GDMMH_JuliaKostrevaStationery_1.jpg"/>
          <p:cNvPicPr>
            <a:picLocks noChangeAspect="1"/>
          </p:cNvPicPr>
          <p:nvPr/>
        </p:nvPicPr>
        <p:blipFill>
          <a:blip r:embed="rId2">
            <a:extLst/>
          </a:blip>
          <a:srcRect l="60522" r="10287" b="10411"/>
          <a:stretch>
            <a:fillRect/>
          </a:stretch>
        </p:blipFill>
        <p:spPr>
          <a:xfrm>
            <a:off x="9233343" y="0"/>
            <a:ext cx="3796110" cy="7769622"/>
          </a:xfrm>
          <a:custGeom>
            <a:avLst/>
            <a:gdLst/>
            <a:ahLst/>
            <a:cxnLst>
              <a:cxn ang="0">
                <a:pos x="wd2" y="hd2"/>
              </a:cxn>
              <a:cxn ang="5400000">
                <a:pos x="wd2" y="hd2"/>
              </a:cxn>
              <a:cxn ang="10800000">
                <a:pos x="wd2" y="hd2"/>
              </a:cxn>
              <a:cxn ang="16200000">
                <a:pos x="wd2" y="hd2"/>
              </a:cxn>
            </a:cxnLst>
            <a:rect l="0" t="0" r="r" b="b"/>
            <a:pathLst>
              <a:path w="21600" h="21600" extrusionOk="0">
                <a:moveTo>
                  <a:pt x="21460" y="0"/>
                </a:moveTo>
                <a:lnTo>
                  <a:pt x="0" y="1060"/>
                </a:lnTo>
                <a:lnTo>
                  <a:pt x="13924" y="21600"/>
                </a:lnTo>
                <a:lnTo>
                  <a:pt x="21600" y="13290"/>
                </a:lnTo>
                <a:lnTo>
                  <a:pt x="21460" y="0"/>
                </a:lnTo>
                <a:close/>
              </a:path>
            </a:pathLst>
          </a:custGeom>
          <a:ln w="12700">
            <a:miter lim="400000"/>
          </a:ln>
          <a:effectLst>
            <a:outerShdw blurRad="38100" dist="25400" dir="5400000" rotWithShape="0">
              <a:srgbClr val="000000">
                <a:alpha val="50000"/>
              </a:srgbClr>
            </a:outerShdw>
          </a:effectLst>
        </p:spPr>
      </p:pic>
      <p:pic>
        <p:nvPicPr>
          <p:cNvPr id="120" name="GDMMH_JuliaKostrevaStationery_1.jpg"/>
          <p:cNvPicPr>
            <a:picLocks noChangeAspect="1"/>
          </p:cNvPicPr>
          <p:nvPr/>
        </p:nvPicPr>
        <p:blipFill>
          <a:blip r:embed="rId2">
            <a:alphaModFix amt="74989"/>
            <a:extLst/>
          </a:blip>
          <a:srcRect l="24733" t="29831" r="41202" b="2006"/>
          <a:stretch>
            <a:fillRect/>
          </a:stretch>
        </p:blipFill>
        <p:spPr>
          <a:xfrm>
            <a:off x="0" y="-4565"/>
            <a:ext cx="4429919" cy="591145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7"/>
                </a:lnTo>
                <a:lnTo>
                  <a:pt x="0" y="14394"/>
                </a:lnTo>
                <a:lnTo>
                  <a:pt x="15795" y="21600"/>
                </a:lnTo>
                <a:lnTo>
                  <a:pt x="21600" y="0"/>
                </a:lnTo>
                <a:close/>
              </a:path>
            </a:pathLst>
          </a:custGeom>
          <a:ln w="12700">
            <a:miter lim="400000"/>
          </a:ln>
        </p:spPr>
      </p:pic>
      <p:sp>
        <p:nvSpPr>
          <p:cNvPr id="121" name="Shape 121"/>
          <p:cNvSpPr/>
          <p:nvPr/>
        </p:nvSpPr>
        <p:spPr>
          <a:xfrm>
            <a:off x="-58499" y="4101844"/>
            <a:ext cx="4754817" cy="2640160"/>
          </a:xfrm>
          <a:custGeom>
            <a:avLst/>
            <a:gdLst/>
            <a:ahLst/>
            <a:cxnLst>
              <a:cxn ang="0">
                <a:pos x="wd2" y="hd2"/>
              </a:cxn>
              <a:cxn ang="5400000">
                <a:pos x="wd2" y="hd2"/>
              </a:cxn>
              <a:cxn ang="10800000">
                <a:pos x="wd2" y="hd2"/>
              </a:cxn>
              <a:cxn ang="16200000">
                <a:pos x="wd2" y="hd2"/>
              </a:cxn>
            </a:cxnLst>
            <a:rect l="0" t="0" r="r" b="b"/>
            <a:pathLst>
              <a:path w="21600" h="21600" extrusionOk="0">
                <a:moveTo>
                  <a:pt x="0" y="3822"/>
                </a:moveTo>
                <a:lnTo>
                  <a:pt x="7046" y="0"/>
                </a:lnTo>
                <a:lnTo>
                  <a:pt x="21600" y="18312"/>
                </a:lnTo>
                <a:lnTo>
                  <a:pt x="224" y="21600"/>
                </a:lnTo>
                <a:lnTo>
                  <a:pt x="0" y="3822"/>
                </a:lnTo>
                <a:close/>
              </a:path>
            </a:pathLst>
          </a:custGeom>
          <a:solidFill>
            <a:srgbClr val="76D6FF">
              <a:alpha val="75191"/>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22" name="Shape 122"/>
          <p:cNvSpPr/>
          <p:nvPr/>
        </p:nvSpPr>
        <p:spPr>
          <a:xfrm rot="5400000">
            <a:off x="5454810" y="-69891"/>
            <a:ext cx="3355131" cy="3171087"/>
          </a:xfrm>
          <a:custGeom>
            <a:avLst/>
            <a:gdLst/>
            <a:ahLst/>
            <a:cxnLst>
              <a:cxn ang="0">
                <a:pos x="wd2" y="hd2"/>
              </a:cxn>
              <a:cxn ang="5400000">
                <a:pos x="wd2" y="hd2"/>
              </a:cxn>
              <a:cxn ang="10800000">
                <a:pos x="wd2" y="hd2"/>
              </a:cxn>
              <a:cxn ang="16200000">
                <a:pos x="wd2" y="hd2"/>
              </a:cxn>
            </a:cxnLst>
            <a:rect l="0" t="0" r="r" b="b"/>
            <a:pathLst>
              <a:path w="21600" h="21600" extrusionOk="0">
                <a:moveTo>
                  <a:pt x="0" y="3822"/>
                </a:moveTo>
                <a:lnTo>
                  <a:pt x="7046" y="0"/>
                </a:lnTo>
                <a:lnTo>
                  <a:pt x="21600" y="18312"/>
                </a:lnTo>
                <a:lnTo>
                  <a:pt x="224" y="21600"/>
                </a:lnTo>
                <a:lnTo>
                  <a:pt x="0" y="3822"/>
                </a:lnTo>
                <a:close/>
              </a:path>
            </a:pathLst>
          </a:custGeom>
          <a:solidFill>
            <a:srgbClr val="3382B0">
              <a:alpha val="49838"/>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23" name="Shape 123"/>
          <p:cNvSpPr/>
          <p:nvPr/>
        </p:nvSpPr>
        <p:spPr>
          <a:xfrm flipH="1">
            <a:off x="9121087" y="6381805"/>
            <a:ext cx="4056118" cy="3632082"/>
          </a:xfrm>
          <a:custGeom>
            <a:avLst/>
            <a:gdLst/>
            <a:ahLst/>
            <a:cxnLst>
              <a:cxn ang="0">
                <a:pos x="wd2" y="hd2"/>
              </a:cxn>
              <a:cxn ang="5400000">
                <a:pos x="wd2" y="hd2"/>
              </a:cxn>
              <a:cxn ang="10800000">
                <a:pos x="wd2" y="hd2"/>
              </a:cxn>
              <a:cxn ang="16200000">
                <a:pos x="wd2" y="hd2"/>
              </a:cxn>
            </a:cxnLst>
            <a:rect l="0" t="0" r="r" b="b"/>
            <a:pathLst>
              <a:path w="21600" h="21600" extrusionOk="0">
                <a:moveTo>
                  <a:pt x="0" y="3822"/>
                </a:moveTo>
                <a:lnTo>
                  <a:pt x="7046" y="0"/>
                </a:lnTo>
                <a:lnTo>
                  <a:pt x="21600" y="18312"/>
                </a:lnTo>
                <a:lnTo>
                  <a:pt x="224" y="21600"/>
                </a:lnTo>
                <a:lnTo>
                  <a:pt x="0" y="3822"/>
                </a:lnTo>
                <a:close/>
              </a:path>
            </a:pathLst>
          </a:custGeom>
          <a:solidFill>
            <a:srgbClr val="3382B0">
              <a:alpha val="56168"/>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124" name="Shape 124"/>
          <p:cNvSpPr/>
          <p:nvPr/>
        </p:nvSpPr>
        <p:spPr>
          <a:xfrm>
            <a:off x="1810191" y="479870"/>
            <a:ext cx="10188200" cy="10706372"/>
          </a:xfrm>
          <a:custGeom>
            <a:avLst/>
            <a:gdLst/>
            <a:ahLst/>
            <a:cxnLst>
              <a:cxn ang="0">
                <a:pos x="wd2" y="hd2"/>
              </a:cxn>
              <a:cxn ang="5400000">
                <a:pos x="wd2" y="hd2"/>
              </a:cxn>
              <a:cxn ang="10800000">
                <a:pos x="wd2" y="hd2"/>
              </a:cxn>
              <a:cxn ang="16200000">
                <a:pos x="wd2" y="hd2"/>
              </a:cxn>
            </a:cxnLst>
            <a:rect l="0" t="0" r="r" b="b"/>
            <a:pathLst>
              <a:path w="21600" h="21600" extrusionOk="0">
                <a:moveTo>
                  <a:pt x="0" y="3633"/>
                </a:moveTo>
                <a:lnTo>
                  <a:pt x="19684" y="0"/>
                </a:lnTo>
                <a:lnTo>
                  <a:pt x="21600" y="5427"/>
                </a:lnTo>
                <a:lnTo>
                  <a:pt x="11684" y="21600"/>
                </a:lnTo>
                <a:lnTo>
                  <a:pt x="5685" y="12797"/>
                </a:lnTo>
                <a:lnTo>
                  <a:pt x="0" y="3633"/>
                </a:lnTo>
                <a:close/>
              </a:path>
            </a:pathLst>
          </a:custGeom>
          <a:solidFill>
            <a:srgbClr val="87D9D1">
              <a:alpha val="74817"/>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pic>
        <p:nvPicPr>
          <p:cNvPr id="125" name="tumblr_n3mz0i9dMZ1stzmhso1_1280.jpg"/>
          <p:cNvPicPr>
            <a:picLocks noChangeAspect="1"/>
          </p:cNvPicPr>
          <p:nvPr/>
        </p:nvPicPr>
        <p:blipFill>
          <a:blip r:embed="rId3">
            <a:alphaModFix amt="75191"/>
            <a:extLst/>
          </a:blip>
          <a:srcRect l="14403" t="4735" b="52525"/>
          <a:stretch>
            <a:fillRect/>
          </a:stretch>
        </p:blipFill>
        <p:spPr>
          <a:xfrm>
            <a:off x="-58499" y="6653859"/>
            <a:ext cx="8696616" cy="3256757"/>
          </a:xfrm>
          <a:custGeom>
            <a:avLst/>
            <a:gdLst/>
            <a:ahLst/>
            <a:cxnLst>
              <a:cxn ang="0">
                <a:pos x="wd2" y="hd2"/>
              </a:cxn>
              <a:cxn ang="5400000">
                <a:pos x="wd2" y="hd2"/>
              </a:cxn>
              <a:cxn ang="10800000">
                <a:pos x="wd2" y="hd2"/>
              </a:cxn>
              <a:cxn ang="16200000">
                <a:pos x="wd2" y="hd2"/>
              </a:cxn>
            </a:cxnLst>
            <a:rect l="0" t="0" r="r" b="b"/>
            <a:pathLst>
              <a:path w="21600" h="21600" extrusionOk="0">
                <a:moveTo>
                  <a:pt x="6819" y="0"/>
                </a:moveTo>
                <a:lnTo>
                  <a:pt x="0" y="4751"/>
                </a:lnTo>
                <a:lnTo>
                  <a:pt x="166" y="21600"/>
                </a:lnTo>
                <a:lnTo>
                  <a:pt x="21600" y="21110"/>
                </a:lnTo>
                <a:lnTo>
                  <a:pt x="21600" y="11324"/>
                </a:lnTo>
                <a:lnTo>
                  <a:pt x="6819" y="0"/>
                </a:lnTo>
                <a:close/>
              </a:path>
            </a:pathLst>
          </a:custGeom>
          <a:ln w="12700">
            <a:miter lim="400000"/>
          </a:ln>
        </p:spPr>
      </p:pic>
      <p:sp>
        <p:nvSpPr>
          <p:cNvPr id="126" name="Shape 126"/>
          <p:cNvSpPr/>
          <p:nvPr/>
        </p:nvSpPr>
        <p:spPr>
          <a:xfrm>
            <a:off x="4026925" y="2401325"/>
            <a:ext cx="4950950" cy="4950950"/>
          </a:xfrm>
          <a:prstGeom prst="ellipse">
            <a:avLst/>
          </a:prstGeom>
          <a:solidFill>
            <a:srgbClr val="3382B0"/>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p>
            <a:pPr defTabSz="914400">
              <a:spcBef>
                <a:spcPts val="1400"/>
              </a:spcBef>
              <a:buFont typeface="Arial"/>
              <a:defRPr sz="6000">
                <a:solidFill>
                  <a:srgbClr val="FFFFFF"/>
                </a:solidFill>
                <a:latin typeface="Avenir Medium"/>
                <a:ea typeface="Avenir Medium"/>
                <a:cs typeface="Avenir Medium"/>
                <a:sym typeface="Avenir Medium"/>
              </a:defRPr>
            </a:pPr>
            <a:r>
              <a:t>Pratik Gami</a:t>
            </a:r>
          </a:p>
          <a:p>
            <a:pPr defTabSz="914400">
              <a:spcBef>
                <a:spcPts val="700"/>
              </a:spcBef>
              <a:buFont typeface="Arial"/>
              <a:defRPr sz="3200">
                <a:solidFill>
                  <a:srgbClr val="FFFFFF"/>
                </a:solidFill>
                <a:latin typeface="Avenir Book"/>
                <a:ea typeface="Avenir Book"/>
                <a:cs typeface="Avenir Book"/>
                <a:sym typeface="Avenir Book"/>
              </a:defRPr>
            </a:pPr>
            <a:r>
              <a:t>Portfolio</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p:nvPr/>
        </p:nvSpPr>
        <p:spPr>
          <a:xfrm>
            <a:off x="0" y="1651000"/>
            <a:ext cx="13004800" cy="1464436"/>
          </a:xfrm>
          <a:prstGeom prst="rect">
            <a:avLst/>
          </a:prstGeom>
          <a:solidFill>
            <a:srgbClr val="EBEBEB"/>
          </a:solidFill>
          <a:ln w="25400">
            <a:solidFill>
              <a:srgbClr val="3382B0"/>
            </a:solidFill>
            <a:miter lim="400000"/>
          </a:ln>
        </p:spPr>
        <p:txBody>
          <a:bodyPr lIns="50800" tIns="50800" rIns="50800" bIns="50800" anchor="ctr"/>
          <a:lstStyle/>
          <a:p>
            <a:pPr>
              <a:defRPr sz="2400">
                <a:solidFill>
                  <a:srgbClr val="FFFFFF"/>
                </a:solidFill>
              </a:defRPr>
            </a:pPr>
            <a:endParaRPr/>
          </a:p>
        </p:txBody>
      </p:sp>
      <p:sp>
        <p:nvSpPr>
          <p:cNvPr id="318" name="Shape 318"/>
          <p:cNvSpPr/>
          <p:nvPr/>
        </p:nvSpPr>
        <p:spPr>
          <a:xfrm>
            <a:off x="2387600" y="603250"/>
            <a:ext cx="8229600"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spcBef>
                <a:spcPts val="400"/>
              </a:spcBef>
              <a:defRPr sz="3400">
                <a:solidFill>
                  <a:srgbClr val="3382B0"/>
                </a:solidFill>
                <a:latin typeface="Avenir Heavy"/>
                <a:ea typeface="Avenir Heavy"/>
                <a:cs typeface="Avenir Heavy"/>
                <a:sym typeface="Avenir Heavy"/>
              </a:defRPr>
            </a:lvl1pPr>
          </a:lstStyle>
          <a:p>
            <a:r>
              <a:t>User Profiles</a:t>
            </a:r>
          </a:p>
        </p:txBody>
      </p:sp>
      <p:sp>
        <p:nvSpPr>
          <p:cNvPr id="319" name="Shape 319"/>
          <p:cNvSpPr/>
          <p:nvPr/>
        </p:nvSpPr>
        <p:spPr>
          <a:xfrm>
            <a:off x="8980" y="1652635"/>
            <a:ext cx="12986840" cy="1"/>
          </a:xfrm>
          <a:prstGeom prst="line">
            <a:avLst/>
          </a:prstGeom>
          <a:ln w="25400">
            <a:solidFill>
              <a:srgbClr val="3382B0"/>
            </a:solidFill>
            <a:miter lim="400000"/>
          </a:ln>
        </p:spPr>
        <p:txBody>
          <a:bodyPr lIns="50800" tIns="50800" rIns="50800" bIns="50800" anchor="ctr"/>
          <a:lstStyle/>
          <a:p>
            <a:pPr>
              <a:defRPr sz="2400"/>
            </a:pPr>
            <a:endParaRPr/>
          </a:p>
        </p:txBody>
      </p:sp>
      <p:sp>
        <p:nvSpPr>
          <p:cNvPr id="320" name="Shape 320"/>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3.4</a:t>
            </a:r>
          </a:p>
        </p:txBody>
      </p:sp>
      <p:sp>
        <p:nvSpPr>
          <p:cNvPr id="321" name="Shape 321"/>
          <p:cNvSpPr/>
          <p:nvPr/>
        </p:nvSpPr>
        <p:spPr>
          <a:xfrm>
            <a:off x="2218877" y="1967595"/>
            <a:ext cx="1774953" cy="787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000">
                <a:latin typeface="Avenir Book"/>
                <a:ea typeface="Avenir Book"/>
                <a:cs typeface="Avenir Book"/>
                <a:sym typeface="Avenir Book"/>
              </a:defRPr>
            </a:lvl1pPr>
          </a:lstStyle>
          <a:p>
            <a:r>
              <a:t>Common Goals</a:t>
            </a:r>
          </a:p>
        </p:txBody>
      </p:sp>
      <p:sp>
        <p:nvSpPr>
          <p:cNvPr id="322" name="Shape 322"/>
          <p:cNvSpPr/>
          <p:nvPr/>
        </p:nvSpPr>
        <p:spPr>
          <a:xfrm>
            <a:off x="4619171" y="1967595"/>
            <a:ext cx="1103064" cy="787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000">
                <a:latin typeface="Avenir Book"/>
                <a:ea typeface="Avenir Book"/>
                <a:cs typeface="Avenir Book"/>
                <a:sym typeface="Avenir Book"/>
              </a:defRPr>
            </a:lvl1pPr>
          </a:lstStyle>
          <a:p>
            <a:r>
              <a:t>Tech Savy</a:t>
            </a:r>
          </a:p>
        </p:txBody>
      </p:sp>
      <p:sp>
        <p:nvSpPr>
          <p:cNvPr id="323" name="Shape 323"/>
          <p:cNvSpPr/>
          <p:nvPr/>
        </p:nvSpPr>
        <p:spPr>
          <a:xfrm>
            <a:off x="6296950" y="1967595"/>
            <a:ext cx="1774953" cy="787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000">
                <a:latin typeface="Avenir Book"/>
                <a:ea typeface="Avenir Book"/>
                <a:cs typeface="Avenir Book"/>
                <a:sym typeface="Avenir Book"/>
              </a:defRPr>
            </a:lvl1pPr>
          </a:lstStyle>
          <a:p>
            <a:r>
              <a:t>Perceived Interactions</a:t>
            </a:r>
          </a:p>
        </p:txBody>
      </p:sp>
      <p:sp>
        <p:nvSpPr>
          <p:cNvPr id="324" name="Shape 324"/>
          <p:cNvSpPr/>
          <p:nvPr/>
        </p:nvSpPr>
        <p:spPr>
          <a:xfrm>
            <a:off x="8238383" y="1967595"/>
            <a:ext cx="1605867" cy="787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000">
                <a:latin typeface="Avenir Book"/>
                <a:ea typeface="Avenir Book"/>
                <a:cs typeface="Avenir Book"/>
                <a:sym typeface="Avenir Book"/>
              </a:defRPr>
            </a:lvl1pPr>
          </a:lstStyle>
          <a:p>
            <a:r>
              <a:t>Perceived Innovation</a:t>
            </a:r>
          </a:p>
        </p:txBody>
      </p:sp>
      <p:sp>
        <p:nvSpPr>
          <p:cNvPr id="325" name="Shape 325"/>
          <p:cNvSpPr/>
          <p:nvPr/>
        </p:nvSpPr>
        <p:spPr>
          <a:xfrm>
            <a:off x="9769430" y="1967595"/>
            <a:ext cx="1605867" cy="787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000">
                <a:latin typeface="Avenir Book"/>
                <a:ea typeface="Avenir Book"/>
                <a:cs typeface="Avenir Book"/>
                <a:sym typeface="Avenir Book"/>
              </a:defRPr>
            </a:lvl1pPr>
          </a:lstStyle>
          <a:p>
            <a:r>
              <a:t>Perceived Trust</a:t>
            </a:r>
          </a:p>
        </p:txBody>
      </p:sp>
      <p:sp>
        <p:nvSpPr>
          <p:cNvPr id="326" name="Shape 326"/>
          <p:cNvSpPr/>
          <p:nvPr/>
        </p:nvSpPr>
        <p:spPr>
          <a:xfrm>
            <a:off x="11318654" y="1967595"/>
            <a:ext cx="1605867" cy="787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000">
                <a:latin typeface="Avenir Book"/>
                <a:ea typeface="Avenir Book"/>
                <a:cs typeface="Avenir Book"/>
                <a:sym typeface="Avenir Book"/>
              </a:defRPr>
            </a:lvl1pPr>
          </a:lstStyle>
          <a:p>
            <a:r>
              <a:t>Devices owned</a:t>
            </a:r>
          </a:p>
        </p:txBody>
      </p:sp>
      <p:pic>
        <p:nvPicPr>
          <p:cNvPr id="327" name="image17.png"/>
          <p:cNvPicPr>
            <a:picLocks noChangeAspect="1"/>
          </p:cNvPicPr>
          <p:nvPr/>
        </p:nvPicPr>
        <p:blipFill>
          <a:blip r:embed="rId2">
            <a:extLst/>
          </a:blip>
          <a:srcRect t="14371"/>
          <a:stretch>
            <a:fillRect/>
          </a:stretch>
        </p:blipFill>
        <p:spPr>
          <a:xfrm>
            <a:off x="4762" y="3071917"/>
            <a:ext cx="13046076" cy="8478811"/>
          </a:xfrm>
          <a:prstGeom prst="rect">
            <a:avLst/>
          </a:prstGeom>
          <a:ln w="12700">
            <a:miter lim="400000"/>
          </a:ln>
        </p:spPr>
      </p:pic>
      <p:sp>
        <p:nvSpPr>
          <p:cNvPr id="328" name="Shape 328"/>
          <p:cNvSpPr/>
          <p:nvPr/>
        </p:nvSpPr>
        <p:spPr>
          <a:xfrm flipV="1">
            <a:off x="6121400" y="1675650"/>
            <a:ext cx="1" cy="8131549"/>
          </a:xfrm>
          <a:prstGeom prst="line">
            <a:avLst/>
          </a:prstGeom>
          <a:ln w="25400">
            <a:solidFill>
              <a:srgbClr val="000000">
                <a:alpha val="10299"/>
              </a:srgbClr>
            </a:solidFill>
            <a:miter lim="400000"/>
          </a:ln>
        </p:spPr>
        <p:txBody>
          <a:bodyPr lIns="50800" tIns="50800" rIns="50800" bIns="50800" anchor="ctr"/>
          <a:lstStyle/>
          <a:p>
            <a:pPr>
              <a:defRPr sz="2400"/>
            </a:pPr>
            <a:endParaRPr/>
          </a:p>
        </p:txBody>
      </p:sp>
      <p:sp>
        <p:nvSpPr>
          <p:cNvPr id="329" name="Shape 329"/>
          <p:cNvSpPr/>
          <p:nvPr/>
        </p:nvSpPr>
        <p:spPr>
          <a:xfrm flipV="1">
            <a:off x="8261670" y="1675650"/>
            <a:ext cx="1" cy="8131549"/>
          </a:xfrm>
          <a:prstGeom prst="line">
            <a:avLst/>
          </a:prstGeom>
          <a:ln w="25400">
            <a:solidFill>
              <a:srgbClr val="000000">
                <a:alpha val="10299"/>
              </a:srgbClr>
            </a:solidFill>
            <a:miter lim="400000"/>
          </a:ln>
        </p:spPr>
        <p:txBody>
          <a:bodyPr lIns="50800" tIns="50800" rIns="50800" bIns="50800" anchor="ctr"/>
          <a:lstStyle/>
          <a:p>
            <a:pPr>
              <a:defRPr sz="2400"/>
            </a:pPr>
            <a:endParaRPr/>
          </a:p>
        </p:txBody>
      </p:sp>
      <p:sp>
        <p:nvSpPr>
          <p:cNvPr id="330" name="Shape 330"/>
          <p:cNvSpPr/>
          <p:nvPr/>
        </p:nvSpPr>
        <p:spPr>
          <a:xfrm flipV="1">
            <a:off x="9845630" y="1675650"/>
            <a:ext cx="1" cy="8131549"/>
          </a:xfrm>
          <a:prstGeom prst="line">
            <a:avLst/>
          </a:prstGeom>
          <a:ln w="25400">
            <a:solidFill>
              <a:srgbClr val="000000">
                <a:alpha val="10299"/>
              </a:srgbClr>
            </a:solidFill>
            <a:miter lim="400000"/>
          </a:ln>
        </p:spPr>
        <p:txBody>
          <a:bodyPr lIns="50800" tIns="50800" rIns="50800" bIns="50800" anchor="ctr"/>
          <a:lstStyle/>
          <a:p>
            <a:pPr>
              <a:defRPr sz="2400"/>
            </a:pPr>
            <a:endParaRPr/>
          </a:p>
        </p:txBody>
      </p:sp>
      <p:sp>
        <p:nvSpPr>
          <p:cNvPr id="331" name="Shape 331"/>
          <p:cNvSpPr/>
          <p:nvPr/>
        </p:nvSpPr>
        <p:spPr>
          <a:xfrm flipV="1">
            <a:off x="11290477" y="1675650"/>
            <a:ext cx="1" cy="8131549"/>
          </a:xfrm>
          <a:prstGeom prst="line">
            <a:avLst/>
          </a:prstGeom>
          <a:ln w="25400">
            <a:solidFill>
              <a:srgbClr val="000000">
                <a:alpha val="10299"/>
              </a:srgbClr>
            </a:solidFill>
            <a:miter lim="400000"/>
          </a:ln>
        </p:spPr>
        <p:txBody>
          <a:bodyPr lIns="50800" tIns="50800" rIns="50800" bIns="50800" anchor="ctr"/>
          <a:lstStyle/>
          <a:p>
            <a:pPr>
              <a:defRPr sz="2400"/>
            </a:pPr>
            <a:endParaRPr/>
          </a:p>
        </p:txBody>
      </p:sp>
      <p:sp>
        <p:nvSpPr>
          <p:cNvPr id="332" name="Shape 332"/>
          <p:cNvSpPr/>
          <p:nvPr/>
        </p:nvSpPr>
        <p:spPr>
          <a:xfrm flipV="1">
            <a:off x="4535923" y="1675650"/>
            <a:ext cx="1" cy="8131549"/>
          </a:xfrm>
          <a:prstGeom prst="line">
            <a:avLst/>
          </a:prstGeom>
          <a:ln w="25400">
            <a:solidFill>
              <a:srgbClr val="000000">
                <a:alpha val="10299"/>
              </a:srgbClr>
            </a:solidFill>
            <a:miter lim="400000"/>
          </a:ln>
        </p:spPr>
        <p:txBody>
          <a:bodyPr lIns="50800" tIns="50800" rIns="50800" bIns="50800" anchor="ctr"/>
          <a:lstStyle/>
          <a:p>
            <a:pPr>
              <a:defRPr sz="2400"/>
            </a:pPr>
            <a:endParaRPr/>
          </a:p>
        </p:txBody>
      </p:sp>
      <p:sp>
        <p:nvSpPr>
          <p:cNvPr id="333" name="Shape 333"/>
          <p:cNvSpPr/>
          <p:nvPr/>
        </p:nvSpPr>
        <p:spPr>
          <a:xfrm flipV="1">
            <a:off x="2067035" y="1675650"/>
            <a:ext cx="1" cy="8131549"/>
          </a:xfrm>
          <a:prstGeom prst="line">
            <a:avLst/>
          </a:prstGeom>
          <a:ln w="25400">
            <a:solidFill>
              <a:srgbClr val="000000">
                <a:alpha val="10299"/>
              </a:srgbClr>
            </a:solidFill>
            <a:miter lim="400000"/>
          </a:ln>
        </p:spPr>
        <p:txBody>
          <a:bodyPr lIns="50800" tIns="50800" rIns="50800" bIns="50800" anchor="ctr"/>
          <a:lstStyle/>
          <a:p>
            <a:pPr>
              <a:defRPr sz="2400"/>
            </a:pPr>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p:nvPr/>
        </p:nvSpPr>
        <p:spPr>
          <a:xfrm>
            <a:off x="3719" y="1665335"/>
            <a:ext cx="13004801" cy="8088265"/>
          </a:xfrm>
          <a:prstGeom prst="rect">
            <a:avLst/>
          </a:prstGeom>
          <a:solidFill>
            <a:srgbClr val="EBEBEB">
              <a:alpha val="28813"/>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36" name="Shape 336"/>
          <p:cNvSpPr/>
          <p:nvPr/>
        </p:nvSpPr>
        <p:spPr>
          <a:xfrm>
            <a:off x="6902502" y="4755674"/>
            <a:ext cx="5638801" cy="14884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l" defTabSz="914400">
              <a:defRPr sz="1600">
                <a:solidFill>
                  <a:srgbClr val="424242"/>
                </a:solidFill>
                <a:latin typeface="Avenir Book"/>
                <a:ea typeface="Avenir Book"/>
                <a:cs typeface="Avenir Book"/>
                <a:sym typeface="Avenir Book"/>
              </a:defRPr>
            </a:pPr>
            <a:r>
              <a:t>Mary Kate is a single mother of one child. She is currently working as a Marketing Manager at Summer Technologies.</a:t>
            </a:r>
          </a:p>
          <a:p>
            <a:pPr algn="l" defTabSz="914400">
              <a:defRPr sz="1600">
                <a:solidFill>
                  <a:srgbClr val="424242"/>
                </a:solidFill>
                <a:latin typeface="Avenir Book"/>
                <a:ea typeface="Avenir Book"/>
                <a:cs typeface="Avenir Book"/>
                <a:sym typeface="Avenir Book"/>
              </a:defRPr>
            </a:pPr>
            <a:endParaRPr/>
          </a:p>
          <a:p>
            <a:pPr algn="l" defTabSz="914400">
              <a:defRPr sz="1600">
                <a:solidFill>
                  <a:srgbClr val="424242"/>
                </a:solidFill>
                <a:latin typeface="Avenir Book"/>
                <a:ea typeface="Avenir Book"/>
                <a:cs typeface="Avenir Book"/>
                <a:sym typeface="Avenir Book"/>
              </a:defRPr>
            </a:pPr>
            <a:r>
              <a:t>Mary does a lot of online shopping and completely relies on e-commerce websites for her shopping needs.  </a:t>
            </a:r>
          </a:p>
        </p:txBody>
      </p:sp>
      <p:sp>
        <p:nvSpPr>
          <p:cNvPr id="337" name="Shape 337"/>
          <p:cNvSpPr/>
          <p:nvPr/>
        </p:nvSpPr>
        <p:spPr>
          <a:xfrm>
            <a:off x="6916790" y="6650355"/>
            <a:ext cx="5638801" cy="23266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l" defTabSz="914400">
              <a:defRPr sz="1600">
                <a:solidFill>
                  <a:srgbClr val="424242"/>
                </a:solidFill>
                <a:latin typeface="Avenir Book"/>
                <a:ea typeface="Avenir Book"/>
                <a:cs typeface="Avenir Book"/>
                <a:sym typeface="Avenir Book"/>
              </a:defRPr>
            </a:pPr>
            <a:r>
              <a:t>Mary has realized that it’s important for her to get some financial advise on how to start saving for her kid’s school, college, other activities.</a:t>
            </a:r>
          </a:p>
          <a:p>
            <a:pPr algn="l" defTabSz="914400">
              <a:defRPr sz="1600">
                <a:solidFill>
                  <a:srgbClr val="424242"/>
                </a:solidFill>
                <a:latin typeface="Avenir Book"/>
                <a:ea typeface="Avenir Book"/>
                <a:cs typeface="Avenir Book"/>
                <a:sym typeface="Avenir Book"/>
              </a:defRPr>
            </a:pPr>
            <a:endParaRPr/>
          </a:p>
          <a:p>
            <a:pPr algn="l" defTabSz="914400">
              <a:defRPr sz="1600">
                <a:solidFill>
                  <a:srgbClr val="424242"/>
                </a:solidFill>
                <a:latin typeface="Avenir Book"/>
                <a:ea typeface="Avenir Book"/>
                <a:cs typeface="Avenir Book"/>
                <a:sym typeface="Avenir Book"/>
              </a:defRPr>
            </a:pPr>
            <a:r>
              <a:t>She has been using Internet Banking only for paying her utility bills and checking balances. She wants to start getting proactive on how to manage her finances in order to safeguard her and her child’s future</a:t>
            </a:r>
          </a:p>
        </p:txBody>
      </p:sp>
      <p:sp>
        <p:nvSpPr>
          <p:cNvPr id="338" name="Shape 338"/>
          <p:cNvSpPr/>
          <p:nvPr/>
        </p:nvSpPr>
        <p:spPr>
          <a:xfrm>
            <a:off x="9461438" y="2484119"/>
            <a:ext cx="3079865" cy="1767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l" defTabSz="914400">
              <a:defRPr sz="1600">
                <a:solidFill>
                  <a:srgbClr val="424242"/>
                </a:solidFill>
                <a:latin typeface="Avenir Heavy"/>
                <a:ea typeface="Avenir Heavy"/>
                <a:cs typeface="Avenir Heavy"/>
                <a:sym typeface="Avenir Heavy"/>
              </a:defRPr>
            </a:pPr>
            <a:r>
              <a:t>Name: Mary Kate</a:t>
            </a:r>
          </a:p>
          <a:p>
            <a:pPr algn="l" defTabSz="914400">
              <a:defRPr sz="1600">
                <a:solidFill>
                  <a:srgbClr val="424242"/>
                </a:solidFill>
                <a:latin typeface="Avenir Heavy"/>
                <a:ea typeface="Avenir Heavy"/>
                <a:cs typeface="Avenir Heavy"/>
                <a:sym typeface="Avenir Heavy"/>
              </a:defRPr>
            </a:pPr>
            <a:r>
              <a:t>Age: 33</a:t>
            </a:r>
          </a:p>
          <a:p>
            <a:pPr algn="l" defTabSz="914400">
              <a:defRPr sz="1600">
                <a:solidFill>
                  <a:srgbClr val="424242"/>
                </a:solidFill>
                <a:latin typeface="Avenir Heavy"/>
                <a:ea typeface="Avenir Heavy"/>
                <a:cs typeface="Avenir Heavy"/>
                <a:sym typeface="Avenir Heavy"/>
              </a:defRPr>
            </a:pPr>
            <a:r>
              <a:t>Lives in: Australia</a:t>
            </a:r>
          </a:p>
          <a:p>
            <a:pPr algn="l" defTabSz="914400">
              <a:defRPr sz="1600">
                <a:solidFill>
                  <a:srgbClr val="424242"/>
                </a:solidFill>
                <a:latin typeface="Avenir Book"/>
                <a:ea typeface="Avenir Book"/>
                <a:cs typeface="Avenir Book"/>
                <a:sym typeface="Avenir Book"/>
              </a:defRPr>
            </a:pPr>
            <a:endParaRPr/>
          </a:p>
          <a:p>
            <a:pPr algn="l" defTabSz="914400">
              <a:defRPr sz="1600">
                <a:solidFill>
                  <a:srgbClr val="424242"/>
                </a:solidFill>
                <a:latin typeface="Avenir Book"/>
                <a:ea typeface="Avenir Book"/>
                <a:cs typeface="Avenir Book"/>
                <a:sym typeface="Avenir Book"/>
              </a:defRPr>
            </a:pPr>
            <a:r>
              <a:t>Enjoys shopping on the internet when she’s free </a:t>
            </a:r>
          </a:p>
        </p:txBody>
      </p:sp>
      <p:sp>
        <p:nvSpPr>
          <p:cNvPr id="339" name="Shape 339"/>
          <p:cNvSpPr/>
          <p:nvPr/>
        </p:nvSpPr>
        <p:spPr>
          <a:xfrm>
            <a:off x="515249" y="4755674"/>
            <a:ext cx="5638801" cy="1767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l" defTabSz="914400">
              <a:defRPr sz="1600">
                <a:solidFill>
                  <a:srgbClr val="424242"/>
                </a:solidFill>
                <a:latin typeface="Avenir Book"/>
                <a:ea typeface="Avenir Book"/>
                <a:cs typeface="Avenir Book"/>
                <a:sym typeface="Avenir Book"/>
              </a:defRPr>
            </a:pPr>
            <a:r>
              <a:t>Andrew is a young student. He is a Senior at Delhi Republic University and will be graduating this summer. </a:t>
            </a:r>
          </a:p>
          <a:p>
            <a:pPr algn="l" defTabSz="914400">
              <a:defRPr sz="1600">
                <a:solidFill>
                  <a:srgbClr val="424242"/>
                </a:solidFill>
                <a:latin typeface="Avenir Book"/>
                <a:ea typeface="Avenir Book"/>
                <a:cs typeface="Avenir Book"/>
                <a:sym typeface="Avenir Book"/>
              </a:defRPr>
            </a:pPr>
            <a:endParaRPr/>
          </a:p>
          <a:p>
            <a:pPr algn="l" defTabSz="914400">
              <a:defRPr sz="1600">
                <a:solidFill>
                  <a:srgbClr val="424242"/>
                </a:solidFill>
                <a:latin typeface="Avenir Book"/>
                <a:ea typeface="Avenir Book"/>
                <a:cs typeface="Avenir Book"/>
                <a:sym typeface="Avenir Book"/>
              </a:defRPr>
            </a:pPr>
            <a:r>
              <a:t>His entire life is recorded on social platforms like Facebook and Twitter. He is a gaming freak and owns products like the XBox, Wii, iPad and iPhone</a:t>
            </a:r>
          </a:p>
        </p:txBody>
      </p:sp>
      <p:sp>
        <p:nvSpPr>
          <p:cNvPr id="340" name="Shape 340"/>
          <p:cNvSpPr/>
          <p:nvPr/>
        </p:nvSpPr>
        <p:spPr>
          <a:xfrm>
            <a:off x="529537" y="6917056"/>
            <a:ext cx="5638801" cy="2047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l" defTabSz="914400">
              <a:defRPr sz="1600">
                <a:solidFill>
                  <a:srgbClr val="424242"/>
                </a:solidFill>
                <a:latin typeface="Avenir Book"/>
                <a:ea typeface="Avenir Book"/>
                <a:cs typeface="Avenir Book"/>
                <a:sym typeface="Avenir Book"/>
              </a:defRPr>
            </a:pPr>
            <a:r>
              <a:t>Andrew is a spendthrift, shops regularly for new games and doesn’t care a lot about money. He is soon going to start college and hence his father wants him to take responsibility and manage his own finances.</a:t>
            </a:r>
          </a:p>
          <a:p>
            <a:pPr algn="l" defTabSz="914400">
              <a:defRPr sz="1600">
                <a:solidFill>
                  <a:srgbClr val="424242"/>
                </a:solidFill>
                <a:latin typeface="Avenir Book"/>
                <a:ea typeface="Avenir Book"/>
                <a:cs typeface="Avenir Book"/>
                <a:sym typeface="Avenir Book"/>
              </a:defRPr>
            </a:pPr>
            <a:endParaRPr/>
          </a:p>
          <a:p>
            <a:pPr algn="l" defTabSz="914400">
              <a:defRPr sz="1600">
                <a:solidFill>
                  <a:srgbClr val="424242"/>
                </a:solidFill>
                <a:latin typeface="Avenir Book"/>
                <a:ea typeface="Avenir Book"/>
                <a:cs typeface="Avenir Book"/>
                <a:sym typeface="Avenir Book"/>
              </a:defRPr>
            </a:pPr>
            <a:r>
              <a:t>Andrew knows his way around all gaming apps in the Apple Store but has never used any banking app before.</a:t>
            </a:r>
          </a:p>
        </p:txBody>
      </p:sp>
      <p:sp>
        <p:nvSpPr>
          <p:cNvPr id="341" name="Shape 341"/>
          <p:cNvSpPr/>
          <p:nvPr/>
        </p:nvSpPr>
        <p:spPr>
          <a:xfrm>
            <a:off x="3072133" y="2484119"/>
            <a:ext cx="3045842" cy="1767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lgn="l" defTabSz="914400">
              <a:defRPr sz="1600">
                <a:solidFill>
                  <a:srgbClr val="424242"/>
                </a:solidFill>
                <a:latin typeface="Avenir Heavy"/>
                <a:ea typeface="Avenir Heavy"/>
                <a:cs typeface="Avenir Heavy"/>
                <a:sym typeface="Avenir Heavy"/>
              </a:defRPr>
            </a:pPr>
            <a:r>
              <a:t>Name: Andrew D’Souza</a:t>
            </a:r>
          </a:p>
          <a:p>
            <a:pPr algn="l" defTabSz="914400">
              <a:defRPr sz="1600">
                <a:solidFill>
                  <a:srgbClr val="424242"/>
                </a:solidFill>
                <a:latin typeface="Avenir Heavy"/>
                <a:ea typeface="Avenir Heavy"/>
                <a:cs typeface="Avenir Heavy"/>
                <a:sym typeface="Avenir Heavy"/>
              </a:defRPr>
            </a:pPr>
            <a:r>
              <a:t>Age: 21 years</a:t>
            </a:r>
          </a:p>
          <a:p>
            <a:pPr algn="l" defTabSz="914400">
              <a:defRPr sz="1600">
                <a:solidFill>
                  <a:srgbClr val="424242"/>
                </a:solidFill>
                <a:latin typeface="Avenir Heavy"/>
                <a:ea typeface="Avenir Heavy"/>
                <a:cs typeface="Avenir Heavy"/>
                <a:sym typeface="Avenir Heavy"/>
              </a:defRPr>
            </a:pPr>
            <a:r>
              <a:t>Lives in: India</a:t>
            </a:r>
            <a:endParaRPr>
              <a:latin typeface="Avenir Book"/>
              <a:ea typeface="Avenir Book"/>
              <a:cs typeface="Avenir Book"/>
              <a:sym typeface="Avenir Book"/>
            </a:endParaRPr>
          </a:p>
          <a:p>
            <a:pPr algn="l" defTabSz="914400">
              <a:defRPr sz="1600">
                <a:solidFill>
                  <a:srgbClr val="424242"/>
                </a:solidFill>
                <a:latin typeface="Avenir Book"/>
                <a:ea typeface="Avenir Book"/>
                <a:cs typeface="Avenir Book"/>
                <a:sym typeface="Avenir Book"/>
              </a:defRPr>
            </a:pPr>
            <a:endParaRPr>
              <a:latin typeface="Avenir Book"/>
              <a:ea typeface="Avenir Book"/>
              <a:cs typeface="Avenir Book"/>
              <a:sym typeface="Avenir Book"/>
            </a:endParaRPr>
          </a:p>
          <a:p>
            <a:pPr algn="l" defTabSz="914400">
              <a:defRPr sz="1600">
                <a:solidFill>
                  <a:srgbClr val="424242"/>
                </a:solidFill>
                <a:latin typeface="Avenir Book"/>
                <a:ea typeface="Avenir Book"/>
                <a:cs typeface="Avenir Book"/>
                <a:sym typeface="Avenir Book"/>
              </a:defRPr>
            </a:pPr>
            <a:r>
              <a:t>Enjoys playing games online. Not an outdoor person at all.</a:t>
            </a:r>
          </a:p>
        </p:txBody>
      </p:sp>
      <p:sp>
        <p:nvSpPr>
          <p:cNvPr id="342" name="Shape 342"/>
          <p:cNvSpPr/>
          <p:nvPr/>
        </p:nvSpPr>
        <p:spPr>
          <a:xfrm>
            <a:off x="2387600" y="603250"/>
            <a:ext cx="8229600"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spcBef>
                <a:spcPts val="400"/>
              </a:spcBef>
              <a:defRPr sz="3400">
                <a:solidFill>
                  <a:srgbClr val="3382B0"/>
                </a:solidFill>
                <a:latin typeface="Avenir Heavy"/>
                <a:ea typeface="Avenir Heavy"/>
                <a:cs typeface="Avenir Heavy"/>
                <a:sym typeface="Avenir Heavy"/>
              </a:defRPr>
            </a:lvl1pPr>
          </a:lstStyle>
          <a:p>
            <a:r>
              <a:t>Personas</a:t>
            </a:r>
          </a:p>
        </p:txBody>
      </p:sp>
      <p:pic>
        <p:nvPicPr>
          <p:cNvPr id="343" name="image18.jpg" descr="stock photo : Happy young man presenting your product in a tablet computer"/>
          <p:cNvPicPr>
            <a:picLocks noChangeAspect="1"/>
          </p:cNvPicPr>
          <p:nvPr/>
        </p:nvPicPr>
        <p:blipFill>
          <a:blip r:embed="rId2">
            <a:extLst/>
          </a:blip>
          <a:srcRect l="7513" r="17385" b="52066"/>
          <a:stretch>
            <a:fillRect/>
          </a:stretch>
        </p:blipFill>
        <p:spPr>
          <a:xfrm>
            <a:off x="632835" y="2283365"/>
            <a:ext cx="1854358" cy="1854280"/>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2" y="1004"/>
                  <a:pt x="2881" y="3015"/>
                </a:cubicBezTo>
                <a:cubicBezTo>
                  <a:pt x="-961" y="7036"/>
                  <a:pt x="-961" y="13558"/>
                  <a:pt x="2881" y="17579"/>
                </a:cubicBezTo>
                <a:cubicBezTo>
                  <a:pt x="6723" y="21600"/>
                  <a:pt x="12955" y="21600"/>
                  <a:pt x="16797" y="17579"/>
                </a:cubicBezTo>
                <a:cubicBezTo>
                  <a:pt x="20639" y="13558"/>
                  <a:pt x="20639" y="7036"/>
                  <a:pt x="16797" y="3015"/>
                </a:cubicBezTo>
                <a:cubicBezTo>
                  <a:pt x="14876" y="1004"/>
                  <a:pt x="12357" y="0"/>
                  <a:pt x="9839" y="0"/>
                </a:cubicBezTo>
                <a:close/>
              </a:path>
            </a:pathLst>
          </a:custGeom>
          <a:ln w="12700">
            <a:solidFill>
              <a:srgbClr val="3382B0"/>
            </a:solidFill>
            <a:miter lim="400000"/>
          </a:ln>
        </p:spPr>
      </p:pic>
      <p:pic>
        <p:nvPicPr>
          <p:cNvPr id="344" name="image19.jpg" descr="stock photo : Smiling business woman. Isolated over white background"/>
          <p:cNvPicPr>
            <a:picLocks noChangeAspect="1"/>
          </p:cNvPicPr>
          <p:nvPr/>
        </p:nvPicPr>
        <p:blipFill>
          <a:blip r:embed="rId3">
            <a:extLst/>
          </a:blip>
          <a:srcRect l="30951" r="4" b="53991"/>
          <a:stretch>
            <a:fillRect/>
          </a:stretch>
        </p:blipFill>
        <p:spPr>
          <a:xfrm>
            <a:off x="6916791" y="2246968"/>
            <a:ext cx="1851054" cy="1856153"/>
          </a:xfrm>
          <a:custGeom>
            <a:avLst/>
            <a:gdLst/>
            <a:ahLst/>
            <a:cxnLst>
              <a:cxn ang="0">
                <a:pos x="wd2" y="hd2"/>
              </a:cxn>
              <a:cxn ang="5400000">
                <a:pos x="wd2" y="hd2"/>
              </a:cxn>
              <a:cxn ang="10800000">
                <a:pos x="wd2" y="hd2"/>
              </a:cxn>
              <a:cxn ang="16200000">
                <a:pos x="wd2" y="hd2"/>
              </a:cxn>
            </a:cxnLst>
            <a:rect l="0" t="0" r="r" b="b"/>
            <a:pathLst>
              <a:path w="20595" h="20595" extrusionOk="0">
                <a:moveTo>
                  <a:pt x="10298" y="0"/>
                </a:moveTo>
                <a:cubicBezTo>
                  <a:pt x="7662" y="0"/>
                  <a:pt x="5027" y="1006"/>
                  <a:pt x="3017" y="3016"/>
                </a:cubicBezTo>
                <a:cubicBezTo>
                  <a:pt x="-1005" y="7038"/>
                  <a:pt x="-1005" y="13557"/>
                  <a:pt x="3017" y="17579"/>
                </a:cubicBezTo>
                <a:cubicBezTo>
                  <a:pt x="7038" y="21600"/>
                  <a:pt x="13558" y="21600"/>
                  <a:pt x="17579" y="17579"/>
                </a:cubicBezTo>
                <a:cubicBezTo>
                  <a:pt x="19590" y="15568"/>
                  <a:pt x="20595" y="12931"/>
                  <a:pt x="20595" y="10295"/>
                </a:cubicBezTo>
                <a:cubicBezTo>
                  <a:pt x="20595" y="7660"/>
                  <a:pt x="19590" y="5027"/>
                  <a:pt x="17579" y="3016"/>
                </a:cubicBezTo>
                <a:cubicBezTo>
                  <a:pt x="15568" y="1006"/>
                  <a:pt x="12933" y="0"/>
                  <a:pt x="10298" y="0"/>
                </a:cubicBezTo>
                <a:close/>
              </a:path>
            </a:pathLst>
          </a:custGeom>
          <a:ln w="12700">
            <a:solidFill>
              <a:srgbClr val="3382B0"/>
            </a:solidFill>
            <a:miter lim="400000"/>
          </a:ln>
        </p:spPr>
      </p:pic>
      <p:sp>
        <p:nvSpPr>
          <p:cNvPr id="345" name="Shape 345"/>
          <p:cNvSpPr/>
          <p:nvPr/>
        </p:nvSpPr>
        <p:spPr>
          <a:xfrm>
            <a:off x="767751" y="2723839"/>
            <a:ext cx="509913" cy="773131"/>
          </a:xfrm>
          <a:prstGeom prst="rect">
            <a:avLst/>
          </a:prstGeom>
          <a:solidFill>
            <a:srgbClr val="FFFFFF"/>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46" name="Shape 346"/>
          <p:cNvSpPr/>
          <p:nvPr/>
        </p:nvSpPr>
        <p:spPr>
          <a:xfrm>
            <a:off x="2018859" y="2983995"/>
            <a:ext cx="419542" cy="567000"/>
          </a:xfrm>
          <a:custGeom>
            <a:avLst/>
            <a:gdLst/>
            <a:ahLst/>
            <a:cxnLst>
              <a:cxn ang="0">
                <a:pos x="wd2" y="hd2"/>
              </a:cxn>
              <a:cxn ang="5400000">
                <a:pos x="wd2" y="hd2"/>
              </a:cxn>
              <a:cxn ang="10800000">
                <a:pos x="wd2" y="hd2"/>
              </a:cxn>
              <a:cxn ang="16200000">
                <a:pos x="wd2" y="hd2"/>
              </a:cxn>
            </a:cxnLst>
            <a:rect l="0" t="0" r="r" b="b"/>
            <a:pathLst>
              <a:path w="21600" h="20923" extrusionOk="0">
                <a:moveTo>
                  <a:pt x="0" y="0"/>
                </a:moveTo>
                <a:lnTo>
                  <a:pt x="21600" y="0"/>
                </a:lnTo>
                <a:lnTo>
                  <a:pt x="21600" y="18315"/>
                </a:lnTo>
                <a:cubicBezTo>
                  <a:pt x="16902" y="20867"/>
                  <a:pt x="10754" y="21600"/>
                  <a:pt x="5157" y="20277"/>
                </a:cubicBezTo>
                <a:cubicBezTo>
                  <a:pt x="3295" y="19836"/>
                  <a:pt x="1552" y="19173"/>
                  <a:pt x="0" y="18315"/>
                </a:cubicBezTo>
                <a:lnTo>
                  <a:pt x="0" y="0"/>
                </a:lnTo>
                <a:close/>
              </a:path>
            </a:pathLst>
          </a:custGeom>
          <a:solidFill>
            <a:srgbClr val="FFFFFF"/>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47" name="Shape 347"/>
          <p:cNvSpPr/>
          <p:nvPr/>
        </p:nvSpPr>
        <p:spPr>
          <a:xfrm>
            <a:off x="8425605" y="2577000"/>
            <a:ext cx="118685" cy="247756"/>
          </a:xfrm>
          <a:prstGeom prst="rect">
            <a:avLst/>
          </a:prstGeom>
          <a:solidFill>
            <a:srgbClr val="FFFFFF"/>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48" name="Shape 348"/>
          <p:cNvSpPr/>
          <p:nvPr/>
        </p:nvSpPr>
        <p:spPr>
          <a:xfrm flipH="1">
            <a:off x="6502399" y="1665335"/>
            <a:ext cx="1" cy="8088265"/>
          </a:xfrm>
          <a:prstGeom prst="line">
            <a:avLst/>
          </a:prstGeom>
          <a:ln w="25400">
            <a:solidFill>
              <a:srgbClr val="D6D6D6"/>
            </a:solidFill>
            <a:miter lim="400000"/>
          </a:ln>
        </p:spPr>
        <p:txBody>
          <a:bodyPr lIns="50800" tIns="50800" rIns="50800" bIns="50800" anchor="ctr"/>
          <a:lstStyle/>
          <a:p>
            <a:pPr>
              <a:defRPr sz="2400"/>
            </a:pPr>
            <a:endParaRPr/>
          </a:p>
        </p:txBody>
      </p:sp>
      <p:sp>
        <p:nvSpPr>
          <p:cNvPr id="349" name="Shape 349"/>
          <p:cNvSpPr/>
          <p:nvPr/>
        </p:nvSpPr>
        <p:spPr>
          <a:xfrm>
            <a:off x="-8980" y="1652635"/>
            <a:ext cx="13004800" cy="1"/>
          </a:xfrm>
          <a:prstGeom prst="line">
            <a:avLst/>
          </a:prstGeom>
          <a:ln w="25400">
            <a:solidFill>
              <a:srgbClr val="3382B0"/>
            </a:solidFill>
            <a:miter lim="400000"/>
          </a:ln>
        </p:spPr>
        <p:txBody>
          <a:bodyPr lIns="50800" tIns="50800" rIns="50800" bIns="50800" anchor="ctr"/>
          <a:lstStyle/>
          <a:p>
            <a:pPr>
              <a:defRPr sz="2400"/>
            </a:pPr>
            <a:endParaRPr/>
          </a:p>
        </p:txBody>
      </p:sp>
      <p:sp>
        <p:nvSpPr>
          <p:cNvPr id="350" name="Shape 350"/>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3.5</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p:nvPr/>
        </p:nvSpPr>
        <p:spPr>
          <a:xfrm>
            <a:off x="5277" y="1665335"/>
            <a:ext cx="13084704" cy="8088265"/>
          </a:xfrm>
          <a:prstGeom prst="rect">
            <a:avLst/>
          </a:prstGeom>
          <a:solidFill>
            <a:srgbClr val="EBEBEB"/>
          </a:solidFill>
          <a:ln w="12700">
            <a:solidFill>
              <a:srgbClr val="3382B0"/>
            </a:solidFill>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53" name="Shape 353"/>
          <p:cNvSpPr/>
          <p:nvPr/>
        </p:nvSpPr>
        <p:spPr>
          <a:xfrm>
            <a:off x="3431735" y="603250"/>
            <a:ext cx="6141330"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spcBef>
                <a:spcPts val="400"/>
              </a:spcBef>
              <a:defRPr sz="3400">
                <a:solidFill>
                  <a:srgbClr val="3382B0"/>
                </a:solidFill>
                <a:latin typeface="Avenir Heavy"/>
                <a:ea typeface="Avenir Heavy"/>
                <a:cs typeface="Avenir Heavy"/>
                <a:sym typeface="Avenir Heavy"/>
              </a:defRPr>
            </a:lvl1pPr>
          </a:lstStyle>
          <a:p>
            <a:r>
              <a:t>Inspirations &amp; Concepts </a:t>
            </a:r>
          </a:p>
        </p:txBody>
      </p:sp>
      <p:pic>
        <p:nvPicPr>
          <p:cNvPr id="354" name="image5.png"/>
          <p:cNvPicPr>
            <a:picLocks noChangeAspect="1"/>
          </p:cNvPicPr>
          <p:nvPr/>
        </p:nvPicPr>
        <p:blipFill>
          <a:blip r:embed="rId2">
            <a:extLst/>
          </a:blip>
          <a:stretch>
            <a:fillRect/>
          </a:stretch>
        </p:blipFill>
        <p:spPr>
          <a:xfrm>
            <a:off x="2025458" y="1904602"/>
            <a:ext cx="4233175" cy="2023879"/>
          </a:xfrm>
          <a:prstGeom prst="rect">
            <a:avLst/>
          </a:prstGeom>
          <a:ln w="12700">
            <a:solidFill>
              <a:srgbClr val="3382B0"/>
            </a:solidFill>
            <a:miter lim="400000"/>
          </a:ln>
        </p:spPr>
      </p:pic>
      <p:pic>
        <p:nvPicPr>
          <p:cNvPr id="355" name="Screen Shot 2016-09-27 at 9.41.41 AM.png"/>
          <p:cNvPicPr>
            <a:picLocks noChangeAspect="1"/>
          </p:cNvPicPr>
          <p:nvPr/>
        </p:nvPicPr>
        <p:blipFill>
          <a:blip r:embed="rId3">
            <a:extLst/>
          </a:blip>
          <a:srcRect t="11990" b="8540"/>
          <a:stretch>
            <a:fillRect/>
          </a:stretch>
        </p:blipFill>
        <p:spPr>
          <a:xfrm>
            <a:off x="119271" y="3559018"/>
            <a:ext cx="4233235" cy="2102569"/>
          </a:xfrm>
          <a:prstGeom prst="rect">
            <a:avLst/>
          </a:prstGeom>
          <a:ln w="12700">
            <a:solidFill>
              <a:srgbClr val="3382B0"/>
            </a:solidFill>
            <a:miter lim="400000"/>
          </a:ln>
        </p:spPr>
      </p:pic>
      <p:pic>
        <p:nvPicPr>
          <p:cNvPr id="356" name="Screen Shot 2016-09-27 at 9.38.25 AM.png"/>
          <p:cNvPicPr>
            <a:picLocks noChangeAspect="1"/>
          </p:cNvPicPr>
          <p:nvPr/>
        </p:nvPicPr>
        <p:blipFill>
          <a:blip r:embed="rId4">
            <a:extLst/>
          </a:blip>
          <a:srcRect t="12628"/>
          <a:stretch>
            <a:fillRect/>
          </a:stretch>
        </p:blipFill>
        <p:spPr>
          <a:xfrm>
            <a:off x="4464360" y="4032940"/>
            <a:ext cx="1794191" cy="979761"/>
          </a:xfrm>
          <a:prstGeom prst="rect">
            <a:avLst/>
          </a:prstGeom>
          <a:ln w="12700">
            <a:solidFill>
              <a:srgbClr val="3382B0"/>
            </a:solidFill>
            <a:miter lim="400000"/>
          </a:ln>
        </p:spPr>
      </p:pic>
      <p:pic>
        <p:nvPicPr>
          <p:cNvPr id="357" name="image4.png"/>
          <p:cNvPicPr>
            <a:picLocks noChangeAspect="1"/>
          </p:cNvPicPr>
          <p:nvPr/>
        </p:nvPicPr>
        <p:blipFill>
          <a:blip r:embed="rId5">
            <a:extLst/>
          </a:blip>
          <a:stretch>
            <a:fillRect/>
          </a:stretch>
        </p:blipFill>
        <p:spPr>
          <a:xfrm>
            <a:off x="1994753" y="5117284"/>
            <a:ext cx="4294536" cy="2627735"/>
          </a:xfrm>
          <a:prstGeom prst="rect">
            <a:avLst/>
          </a:prstGeom>
          <a:ln w="12700">
            <a:solidFill>
              <a:srgbClr val="3382B0"/>
            </a:solidFill>
            <a:miter lim="400000"/>
          </a:ln>
        </p:spPr>
      </p:pic>
      <p:pic>
        <p:nvPicPr>
          <p:cNvPr id="358" name="Screen Shot 2016-09-27 at 9.47.16 AM.png"/>
          <p:cNvPicPr>
            <a:picLocks noChangeAspect="1"/>
          </p:cNvPicPr>
          <p:nvPr/>
        </p:nvPicPr>
        <p:blipFill>
          <a:blip r:embed="rId6">
            <a:extLst/>
          </a:blip>
          <a:srcRect l="3792" t="2185" r="2371" b="2432"/>
          <a:stretch>
            <a:fillRect/>
          </a:stretch>
        </p:blipFill>
        <p:spPr>
          <a:xfrm>
            <a:off x="4464360" y="7849067"/>
            <a:ext cx="1817607" cy="3532462"/>
          </a:xfrm>
          <a:prstGeom prst="rect">
            <a:avLst/>
          </a:prstGeom>
          <a:ln w="12700">
            <a:solidFill>
              <a:srgbClr val="3382B0"/>
            </a:solidFill>
            <a:miter lim="400000"/>
          </a:ln>
        </p:spPr>
      </p:pic>
      <p:pic>
        <p:nvPicPr>
          <p:cNvPr id="359" name="Screen Shot 2016-09-27 at 9.54.21 AM.png"/>
          <p:cNvPicPr>
            <a:picLocks noChangeAspect="1"/>
          </p:cNvPicPr>
          <p:nvPr/>
        </p:nvPicPr>
        <p:blipFill>
          <a:blip r:embed="rId7">
            <a:extLst/>
          </a:blip>
          <a:srcRect t="12478"/>
          <a:stretch>
            <a:fillRect/>
          </a:stretch>
        </p:blipFill>
        <p:spPr>
          <a:xfrm>
            <a:off x="119271" y="7217681"/>
            <a:ext cx="4245889" cy="2322535"/>
          </a:xfrm>
          <a:prstGeom prst="rect">
            <a:avLst/>
          </a:prstGeom>
          <a:ln w="12700">
            <a:solidFill>
              <a:srgbClr val="3382B0"/>
            </a:solidFill>
            <a:miter lim="400000"/>
          </a:ln>
        </p:spPr>
      </p:pic>
      <p:pic>
        <p:nvPicPr>
          <p:cNvPr id="360" name="Screen Shot 2016-09-27 at 10.07.23 AM.png"/>
          <p:cNvPicPr>
            <a:picLocks noChangeAspect="1"/>
          </p:cNvPicPr>
          <p:nvPr/>
        </p:nvPicPr>
        <p:blipFill>
          <a:blip r:embed="rId8">
            <a:extLst/>
          </a:blip>
          <a:srcRect l="11570" t="17085" r="11432"/>
          <a:stretch>
            <a:fillRect/>
          </a:stretch>
        </p:blipFill>
        <p:spPr>
          <a:xfrm>
            <a:off x="-115372" y="5771334"/>
            <a:ext cx="1985947" cy="1336592"/>
          </a:xfrm>
          <a:prstGeom prst="rect">
            <a:avLst/>
          </a:prstGeom>
          <a:ln w="12700">
            <a:solidFill>
              <a:srgbClr val="3382B0"/>
            </a:solidFill>
            <a:miter lim="400000"/>
          </a:ln>
        </p:spPr>
      </p:pic>
      <p:pic>
        <p:nvPicPr>
          <p:cNvPr id="361" name="Screen Shot 2016-09-27 at 10.13.41 AM.png"/>
          <p:cNvPicPr>
            <a:picLocks noChangeAspect="1"/>
          </p:cNvPicPr>
          <p:nvPr/>
        </p:nvPicPr>
        <p:blipFill>
          <a:blip r:embed="rId9">
            <a:extLst/>
          </a:blip>
          <a:srcRect l="1352" t="1963" r="1157" b="1963"/>
          <a:stretch>
            <a:fillRect/>
          </a:stretch>
        </p:blipFill>
        <p:spPr>
          <a:xfrm>
            <a:off x="-354869" y="1904602"/>
            <a:ext cx="2274762" cy="1544885"/>
          </a:xfrm>
          <a:prstGeom prst="rect">
            <a:avLst/>
          </a:prstGeom>
          <a:ln w="12700">
            <a:solidFill>
              <a:srgbClr val="3382B0"/>
            </a:solidFill>
            <a:miter lim="400000"/>
          </a:ln>
        </p:spPr>
      </p:pic>
      <p:sp>
        <p:nvSpPr>
          <p:cNvPr id="362" name="Shape 362"/>
          <p:cNvSpPr/>
          <p:nvPr/>
        </p:nvSpPr>
        <p:spPr>
          <a:xfrm>
            <a:off x="-8980" y="1652635"/>
            <a:ext cx="13004800" cy="1"/>
          </a:xfrm>
          <a:prstGeom prst="line">
            <a:avLst/>
          </a:prstGeom>
          <a:ln w="25400">
            <a:solidFill>
              <a:srgbClr val="3382B0"/>
            </a:solidFill>
            <a:miter lim="400000"/>
          </a:ln>
        </p:spPr>
        <p:txBody>
          <a:bodyPr lIns="50800" tIns="50800" rIns="50800" bIns="50800" anchor="ctr"/>
          <a:lstStyle/>
          <a:p>
            <a:pPr>
              <a:defRPr sz="2400"/>
            </a:pPr>
            <a:endParaRPr/>
          </a:p>
        </p:txBody>
      </p:sp>
      <p:pic>
        <p:nvPicPr>
          <p:cNvPr id="363" name="New Doc 2017-10-09.jpg"/>
          <p:cNvPicPr>
            <a:picLocks noChangeAspect="1"/>
          </p:cNvPicPr>
          <p:nvPr/>
        </p:nvPicPr>
        <p:blipFill>
          <a:blip r:embed="rId10">
            <a:extLst/>
          </a:blip>
          <a:srcRect l="1750"/>
          <a:stretch>
            <a:fillRect/>
          </a:stretch>
        </p:blipFill>
        <p:spPr>
          <a:xfrm>
            <a:off x="6511217" y="1895276"/>
            <a:ext cx="5254805" cy="7628383"/>
          </a:xfrm>
          <a:prstGeom prst="rect">
            <a:avLst/>
          </a:prstGeom>
          <a:ln w="12700">
            <a:solidFill>
              <a:srgbClr val="3382B0"/>
            </a:solidFill>
            <a:miter lim="400000"/>
          </a:ln>
        </p:spPr>
      </p:pic>
      <p:pic>
        <p:nvPicPr>
          <p:cNvPr id="364" name="image3.png"/>
          <p:cNvPicPr>
            <a:picLocks noChangeAspect="1"/>
          </p:cNvPicPr>
          <p:nvPr/>
        </p:nvPicPr>
        <p:blipFill>
          <a:blip r:embed="rId11">
            <a:extLst/>
          </a:blip>
          <a:srcRect l="11849" t="1277" r="15051"/>
          <a:stretch>
            <a:fillRect/>
          </a:stretch>
        </p:blipFill>
        <p:spPr>
          <a:xfrm rot="5400000">
            <a:off x="11835315" y="3842383"/>
            <a:ext cx="2291146" cy="2311152"/>
          </a:xfrm>
          <a:prstGeom prst="rect">
            <a:avLst/>
          </a:prstGeom>
          <a:ln w="12700">
            <a:miter lim="400000"/>
          </a:ln>
        </p:spPr>
      </p:pic>
      <p:pic>
        <p:nvPicPr>
          <p:cNvPr id="365" name="IMG_20160914_142153-small-filtered.jpeg"/>
          <p:cNvPicPr>
            <a:picLocks noChangeAspect="1"/>
          </p:cNvPicPr>
          <p:nvPr/>
        </p:nvPicPr>
        <p:blipFill>
          <a:blip r:embed="rId12">
            <a:extLst/>
          </a:blip>
          <a:srcRect l="3854" t="9141" r="6387" b="37071"/>
          <a:stretch>
            <a:fillRect/>
          </a:stretch>
        </p:blipFill>
        <p:spPr>
          <a:xfrm>
            <a:off x="11825460" y="1895276"/>
            <a:ext cx="2353135" cy="1899303"/>
          </a:xfrm>
          <a:prstGeom prst="rect">
            <a:avLst/>
          </a:prstGeom>
          <a:ln w="12700">
            <a:solidFill>
              <a:srgbClr val="3382B0"/>
            </a:solidFill>
            <a:miter lim="400000"/>
          </a:ln>
        </p:spPr>
      </p:pic>
      <p:pic>
        <p:nvPicPr>
          <p:cNvPr id="366" name="New Doc 2017-10-09 (2)-filtered.jpeg"/>
          <p:cNvPicPr>
            <a:picLocks noChangeAspect="1"/>
          </p:cNvPicPr>
          <p:nvPr/>
        </p:nvPicPr>
        <p:blipFill>
          <a:blip r:embed="rId13">
            <a:extLst/>
          </a:blip>
          <a:srcRect l="7991" t="2440" r="54283" b="55088"/>
          <a:stretch>
            <a:fillRect/>
          </a:stretch>
        </p:blipFill>
        <p:spPr>
          <a:xfrm>
            <a:off x="11829873" y="6201310"/>
            <a:ext cx="2119195" cy="3399710"/>
          </a:xfrm>
          <a:prstGeom prst="rect">
            <a:avLst/>
          </a:prstGeom>
          <a:ln w="12700">
            <a:solidFill>
              <a:srgbClr val="3382B0"/>
            </a:solidFill>
            <a:miter lim="400000"/>
          </a:ln>
        </p:spPr>
      </p:pic>
      <p:sp>
        <p:nvSpPr>
          <p:cNvPr id="367" name="Shape 367"/>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3.6</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p:nvPr/>
        </p:nvSpPr>
        <p:spPr>
          <a:xfrm>
            <a:off x="-21681" y="1665335"/>
            <a:ext cx="13048162" cy="8088265"/>
          </a:xfrm>
          <a:prstGeom prst="rect">
            <a:avLst/>
          </a:prstGeom>
          <a:solidFill>
            <a:srgbClr val="EBEBEB"/>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70" name="Shape 370"/>
          <p:cNvSpPr/>
          <p:nvPr/>
        </p:nvSpPr>
        <p:spPr>
          <a:xfrm>
            <a:off x="0" y="4869036"/>
            <a:ext cx="13004801" cy="1"/>
          </a:xfrm>
          <a:prstGeom prst="line">
            <a:avLst/>
          </a:prstGeom>
          <a:ln w="6350">
            <a:solidFill>
              <a:srgbClr val="4A7EBB"/>
            </a:solidFill>
            <a:prstDash val="dash"/>
          </a:ln>
        </p:spPr>
        <p:txBody>
          <a:bodyPr lIns="45719" rIns="45719"/>
          <a:lstStyle/>
          <a:p>
            <a:pPr algn="l" defTabSz="914400">
              <a:defRPr sz="1800">
                <a:latin typeface="Calibri"/>
                <a:ea typeface="Calibri"/>
                <a:cs typeface="Calibri"/>
                <a:sym typeface="Calibri"/>
              </a:defRPr>
            </a:pPr>
            <a:endParaRPr/>
          </a:p>
        </p:txBody>
      </p:sp>
      <p:sp>
        <p:nvSpPr>
          <p:cNvPr id="371" name="Shape 371"/>
          <p:cNvSpPr/>
          <p:nvPr/>
        </p:nvSpPr>
        <p:spPr>
          <a:xfrm>
            <a:off x="0" y="7353910"/>
            <a:ext cx="13004801" cy="1"/>
          </a:xfrm>
          <a:prstGeom prst="line">
            <a:avLst/>
          </a:prstGeom>
          <a:ln w="6350">
            <a:solidFill>
              <a:srgbClr val="4A7EBB"/>
            </a:solidFill>
            <a:prstDash val="dash"/>
          </a:ln>
        </p:spPr>
        <p:txBody>
          <a:bodyPr lIns="45719" rIns="45719"/>
          <a:lstStyle/>
          <a:p>
            <a:pPr algn="l" defTabSz="914400">
              <a:defRPr sz="1800">
                <a:latin typeface="Calibri"/>
                <a:ea typeface="Calibri"/>
                <a:cs typeface="Calibri"/>
                <a:sym typeface="Calibri"/>
              </a:defRPr>
            </a:pPr>
            <a:endParaRPr/>
          </a:p>
        </p:txBody>
      </p:sp>
      <p:sp>
        <p:nvSpPr>
          <p:cNvPr id="372" name="Shape 372"/>
          <p:cNvSpPr/>
          <p:nvPr/>
        </p:nvSpPr>
        <p:spPr>
          <a:xfrm>
            <a:off x="0" y="3408462"/>
            <a:ext cx="13004801" cy="1"/>
          </a:xfrm>
          <a:prstGeom prst="line">
            <a:avLst/>
          </a:prstGeom>
          <a:ln w="6350">
            <a:solidFill>
              <a:srgbClr val="4A7EBB"/>
            </a:solidFill>
            <a:prstDash val="dash"/>
          </a:ln>
        </p:spPr>
        <p:txBody>
          <a:bodyPr lIns="45719" rIns="45719"/>
          <a:lstStyle/>
          <a:p>
            <a:pPr algn="l" defTabSz="914400">
              <a:defRPr sz="1800">
                <a:latin typeface="Calibri"/>
                <a:ea typeface="Calibri"/>
                <a:cs typeface="Calibri"/>
                <a:sym typeface="Calibri"/>
              </a:defRPr>
            </a:pPr>
            <a:endParaRPr/>
          </a:p>
        </p:txBody>
      </p:sp>
      <p:sp>
        <p:nvSpPr>
          <p:cNvPr id="373" name="Shape 373"/>
          <p:cNvSpPr/>
          <p:nvPr/>
        </p:nvSpPr>
        <p:spPr>
          <a:xfrm>
            <a:off x="179511" y="2237656"/>
            <a:ext cx="1224137" cy="408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l" defTabSz="914400">
              <a:defRPr sz="1800">
                <a:solidFill>
                  <a:srgbClr val="424242"/>
                </a:solidFill>
                <a:latin typeface="Avenir Book"/>
                <a:ea typeface="Avenir Book"/>
                <a:cs typeface="Avenir Book"/>
                <a:sym typeface="Avenir Book"/>
              </a:defRPr>
            </a:lvl1pPr>
          </a:lstStyle>
          <a:p>
            <a:r>
              <a:t>Level 1</a:t>
            </a:r>
          </a:p>
        </p:txBody>
      </p:sp>
      <p:sp>
        <p:nvSpPr>
          <p:cNvPr id="374" name="Shape 374"/>
          <p:cNvSpPr/>
          <p:nvPr/>
        </p:nvSpPr>
        <p:spPr>
          <a:xfrm>
            <a:off x="179511" y="5119227"/>
            <a:ext cx="1224137" cy="408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l" defTabSz="914400">
              <a:defRPr sz="1800">
                <a:solidFill>
                  <a:srgbClr val="424242"/>
                </a:solidFill>
                <a:latin typeface="Avenir Book"/>
                <a:ea typeface="Avenir Book"/>
                <a:cs typeface="Avenir Book"/>
                <a:sym typeface="Avenir Book"/>
              </a:defRPr>
            </a:lvl1pPr>
          </a:lstStyle>
          <a:p>
            <a:r>
              <a:t>Level 3</a:t>
            </a:r>
          </a:p>
        </p:txBody>
      </p:sp>
      <p:sp>
        <p:nvSpPr>
          <p:cNvPr id="375" name="Shape 375"/>
          <p:cNvSpPr/>
          <p:nvPr/>
        </p:nvSpPr>
        <p:spPr>
          <a:xfrm>
            <a:off x="179511" y="7642199"/>
            <a:ext cx="1224137" cy="408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l" defTabSz="914400">
              <a:defRPr sz="1800">
                <a:solidFill>
                  <a:srgbClr val="424242"/>
                </a:solidFill>
                <a:latin typeface="Avenir Book"/>
                <a:ea typeface="Avenir Book"/>
                <a:cs typeface="Avenir Book"/>
                <a:sym typeface="Avenir Book"/>
              </a:defRPr>
            </a:lvl1pPr>
          </a:lstStyle>
          <a:p>
            <a:r>
              <a:t>Level 4</a:t>
            </a:r>
          </a:p>
        </p:txBody>
      </p:sp>
      <p:sp>
        <p:nvSpPr>
          <p:cNvPr id="376" name="Shape 376"/>
          <p:cNvSpPr/>
          <p:nvPr/>
        </p:nvSpPr>
        <p:spPr>
          <a:xfrm>
            <a:off x="4639587" y="8326738"/>
            <a:ext cx="1" cy="541363"/>
          </a:xfrm>
          <a:prstGeom prst="line">
            <a:avLst/>
          </a:prstGeom>
          <a:ln>
            <a:solidFill>
              <a:srgbClr val="3382B0"/>
            </a:solidFill>
            <a:tailEnd type="triangle"/>
          </a:ln>
        </p:spPr>
        <p:txBody>
          <a:bodyPr lIns="45719" rIns="45719"/>
          <a:lstStyle/>
          <a:p>
            <a:pPr algn="l" defTabSz="914400">
              <a:defRPr sz="1800">
                <a:latin typeface="Calibri"/>
                <a:ea typeface="Calibri"/>
                <a:cs typeface="Calibri"/>
                <a:sym typeface="Calibri"/>
              </a:defRPr>
            </a:pPr>
            <a:endParaRPr/>
          </a:p>
        </p:txBody>
      </p:sp>
      <p:sp>
        <p:nvSpPr>
          <p:cNvPr id="377" name="Shape 377"/>
          <p:cNvSpPr/>
          <p:nvPr/>
        </p:nvSpPr>
        <p:spPr>
          <a:xfrm>
            <a:off x="179511" y="3696753"/>
            <a:ext cx="1224137" cy="4089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l" defTabSz="914400">
              <a:defRPr sz="1800">
                <a:solidFill>
                  <a:srgbClr val="424242"/>
                </a:solidFill>
                <a:latin typeface="Avenir Book"/>
                <a:ea typeface="Avenir Book"/>
                <a:cs typeface="Avenir Book"/>
                <a:sym typeface="Avenir Book"/>
              </a:defRPr>
            </a:lvl1pPr>
          </a:lstStyle>
          <a:p>
            <a:r>
              <a:t>Level 2</a:t>
            </a:r>
          </a:p>
        </p:txBody>
      </p:sp>
      <p:sp>
        <p:nvSpPr>
          <p:cNvPr id="378" name="Shape 378"/>
          <p:cNvSpPr/>
          <p:nvPr/>
        </p:nvSpPr>
        <p:spPr>
          <a:xfrm>
            <a:off x="2387600" y="603250"/>
            <a:ext cx="8229600"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spcBef>
                <a:spcPts val="400"/>
              </a:spcBef>
              <a:defRPr sz="3400">
                <a:solidFill>
                  <a:srgbClr val="3382B0"/>
                </a:solidFill>
                <a:latin typeface="Avenir Heavy"/>
                <a:ea typeface="Avenir Heavy"/>
                <a:cs typeface="Avenir Heavy"/>
                <a:sym typeface="Avenir Heavy"/>
              </a:defRPr>
            </a:lvl1pPr>
          </a:lstStyle>
          <a:p>
            <a:r>
              <a:t>Information Architecture</a:t>
            </a:r>
          </a:p>
        </p:txBody>
      </p:sp>
      <p:sp>
        <p:nvSpPr>
          <p:cNvPr id="379" name="Shape 379"/>
          <p:cNvSpPr/>
          <p:nvPr/>
        </p:nvSpPr>
        <p:spPr>
          <a:xfrm>
            <a:off x="8980" y="1652635"/>
            <a:ext cx="12986840" cy="1"/>
          </a:xfrm>
          <a:prstGeom prst="line">
            <a:avLst/>
          </a:prstGeom>
          <a:ln w="25400">
            <a:solidFill>
              <a:srgbClr val="3382B0"/>
            </a:solidFill>
            <a:miter lim="400000"/>
          </a:ln>
        </p:spPr>
        <p:txBody>
          <a:bodyPr lIns="50800" tIns="50800" rIns="50800" bIns="50800" anchor="ctr"/>
          <a:lstStyle/>
          <a:p>
            <a:pPr>
              <a:defRPr sz="2400"/>
            </a:pPr>
            <a:endParaRPr/>
          </a:p>
        </p:txBody>
      </p:sp>
      <p:sp>
        <p:nvSpPr>
          <p:cNvPr id="380" name="Shape 380"/>
          <p:cNvSpPr/>
          <p:nvPr/>
        </p:nvSpPr>
        <p:spPr>
          <a:xfrm>
            <a:off x="3553185" y="2641907"/>
            <a:ext cx="1416631" cy="332741"/>
          </a:xfrm>
          <a:prstGeom prst="rect">
            <a:avLst/>
          </a:prstGeom>
          <a:solidFill>
            <a:srgbClr val="3382B0">
              <a:alpha val="50000"/>
            </a:srgbClr>
          </a:solidFill>
          <a:ln w="12700">
            <a:miter lim="400000"/>
          </a:ln>
          <a:extLst>
            <a:ext uri="{C572A759-6A51-4108-AA02-DFA0A04FC94B}">
              <ma14:wrappingTextBoxFlag xmlns="" xmlns:ma14="http://schemas.microsoft.com/office/mac/drawingml/2011/main" val="1"/>
            </a:ext>
          </a:extLst>
        </p:spPr>
        <p:txBody>
          <a:bodyPr lIns="45719" rIns="45719" anchor="ctr">
            <a:spAutoFit/>
          </a:bodyPr>
          <a:lstStyle>
            <a:lvl1pPr defTabSz="914400">
              <a:defRPr sz="1400">
                <a:solidFill>
                  <a:srgbClr val="212121"/>
                </a:solidFill>
                <a:latin typeface="Avenir Book"/>
                <a:ea typeface="Avenir Book"/>
                <a:cs typeface="Avenir Book"/>
                <a:sym typeface="Avenir Book"/>
              </a:defRPr>
            </a:lvl1pPr>
          </a:lstStyle>
          <a:p>
            <a:r>
              <a:t>Corporate</a:t>
            </a:r>
          </a:p>
        </p:txBody>
      </p:sp>
      <p:sp>
        <p:nvSpPr>
          <p:cNvPr id="381" name="Shape 381"/>
          <p:cNvSpPr/>
          <p:nvPr/>
        </p:nvSpPr>
        <p:spPr>
          <a:xfrm>
            <a:off x="1871469" y="2646781"/>
            <a:ext cx="1416631" cy="332741"/>
          </a:xfrm>
          <a:prstGeom prst="rect">
            <a:avLst/>
          </a:prstGeom>
          <a:solidFill>
            <a:srgbClr val="3382B0">
              <a:alpha val="50000"/>
            </a:srgbClr>
          </a:solidFill>
          <a:ln w="12700">
            <a:miter lim="400000"/>
          </a:ln>
          <a:extLst>
            <a:ext uri="{C572A759-6A51-4108-AA02-DFA0A04FC94B}">
              <ma14:wrappingTextBoxFlag xmlns="" xmlns:ma14="http://schemas.microsoft.com/office/mac/drawingml/2011/main" val="1"/>
            </a:ext>
          </a:extLst>
        </p:spPr>
        <p:txBody>
          <a:bodyPr lIns="45719" rIns="45719" anchor="ctr">
            <a:spAutoFit/>
          </a:bodyPr>
          <a:lstStyle>
            <a:lvl1pPr defTabSz="914400">
              <a:defRPr sz="1400">
                <a:solidFill>
                  <a:srgbClr val="212121"/>
                </a:solidFill>
                <a:latin typeface="Avenir Book"/>
                <a:ea typeface="Avenir Book"/>
                <a:cs typeface="Avenir Book"/>
                <a:sym typeface="Avenir Book"/>
              </a:defRPr>
            </a:lvl1pPr>
          </a:lstStyle>
          <a:p>
            <a:r>
              <a:t>Small Business</a:t>
            </a:r>
          </a:p>
        </p:txBody>
      </p:sp>
      <p:sp>
        <p:nvSpPr>
          <p:cNvPr id="382" name="Shape 382"/>
          <p:cNvSpPr/>
          <p:nvPr/>
        </p:nvSpPr>
        <p:spPr>
          <a:xfrm>
            <a:off x="179511" y="2646781"/>
            <a:ext cx="1416631" cy="332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nchor="ctr">
            <a:spAutoFit/>
          </a:bodyPr>
          <a:lstStyle>
            <a:lvl1pPr defTabSz="914400">
              <a:defRPr sz="1400">
                <a:solidFill>
                  <a:srgbClr val="FFFFFF"/>
                </a:solidFill>
                <a:latin typeface="Avenir Medium"/>
                <a:ea typeface="Avenir Medium"/>
                <a:cs typeface="Avenir Medium"/>
                <a:sym typeface="Avenir Medium"/>
              </a:defRPr>
            </a:lvl1pPr>
          </a:lstStyle>
          <a:p>
            <a:r>
              <a:t>Personal</a:t>
            </a:r>
          </a:p>
        </p:txBody>
      </p:sp>
      <p:sp>
        <p:nvSpPr>
          <p:cNvPr id="383" name="Shape 383"/>
          <p:cNvSpPr/>
          <p:nvPr/>
        </p:nvSpPr>
        <p:spPr>
          <a:xfrm>
            <a:off x="5228182" y="2641907"/>
            <a:ext cx="2186627" cy="332741"/>
          </a:xfrm>
          <a:prstGeom prst="rect">
            <a:avLst/>
          </a:prstGeom>
          <a:solidFill>
            <a:srgbClr val="3382B0">
              <a:alpha val="50000"/>
            </a:srgbClr>
          </a:solidFill>
          <a:ln w="12700">
            <a:miter lim="400000"/>
          </a:ln>
          <a:extLst>
            <a:ext uri="{C572A759-6A51-4108-AA02-DFA0A04FC94B}">
              <ma14:wrappingTextBoxFlag xmlns="" xmlns:ma14="http://schemas.microsoft.com/office/mac/drawingml/2011/main" val="1"/>
            </a:ext>
          </a:extLst>
        </p:spPr>
        <p:txBody>
          <a:bodyPr lIns="45719" rIns="45719" anchor="ctr">
            <a:spAutoFit/>
          </a:bodyPr>
          <a:lstStyle>
            <a:lvl1pPr defTabSz="914400">
              <a:defRPr sz="1400">
                <a:solidFill>
                  <a:srgbClr val="212121"/>
                </a:solidFill>
                <a:latin typeface="Avenir Book"/>
                <a:ea typeface="Avenir Book"/>
                <a:cs typeface="Avenir Book"/>
                <a:sym typeface="Avenir Book"/>
              </a:defRPr>
            </a:lvl1pPr>
          </a:lstStyle>
          <a:p>
            <a:r>
              <a:t>Wealth Management</a:t>
            </a:r>
          </a:p>
        </p:txBody>
      </p:sp>
      <p:sp>
        <p:nvSpPr>
          <p:cNvPr id="384" name="Shape 384"/>
          <p:cNvSpPr/>
          <p:nvPr/>
        </p:nvSpPr>
        <p:spPr>
          <a:xfrm>
            <a:off x="179511" y="5531458"/>
            <a:ext cx="1280161" cy="1475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spAutoFit/>
          </a:bodyPr>
          <a:lstStyle/>
          <a:p>
            <a:pPr defTabSz="914400">
              <a:lnSpc>
                <a:spcPct val="150000"/>
              </a:lnSpc>
              <a:defRPr sz="1600" u="sng">
                <a:solidFill>
                  <a:srgbClr val="FFFFFF"/>
                </a:solidFill>
                <a:latin typeface="Avenir Heavy"/>
                <a:ea typeface="Avenir Heavy"/>
                <a:cs typeface="Avenir Heavy"/>
                <a:sym typeface="Avenir Heavy"/>
              </a:defRPr>
            </a:pPr>
            <a:r>
              <a:t>Dashboard</a:t>
            </a:r>
          </a:p>
          <a:p>
            <a:pPr defTabSz="914400">
              <a:defRPr sz="1400">
                <a:solidFill>
                  <a:srgbClr val="FFFFFF"/>
                </a:solidFill>
                <a:latin typeface="Avenir Medium"/>
                <a:ea typeface="Avenir Medium"/>
                <a:cs typeface="Avenir Medium"/>
                <a:sym typeface="Avenir Medium"/>
              </a:defRPr>
            </a:pPr>
            <a:r>
              <a:t>Surfaced key information and actions</a:t>
            </a:r>
          </a:p>
        </p:txBody>
      </p:sp>
      <p:sp>
        <p:nvSpPr>
          <p:cNvPr id="385" name="Shape 385"/>
          <p:cNvSpPr/>
          <p:nvPr/>
        </p:nvSpPr>
        <p:spPr>
          <a:xfrm>
            <a:off x="9873288" y="5531458"/>
            <a:ext cx="2641874" cy="1475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spAutoFit/>
          </a:bodyPr>
          <a:lstStyle/>
          <a:p>
            <a:pPr defTabSz="914400">
              <a:lnSpc>
                <a:spcPct val="150000"/>
              </a:lnSpc>
              <a:defRPr sz="1600" u="sng">
                <a:solidFill>
                  <a:srgbClr val="FFFFFF"/>
                </a:solidFill>
                <a:latin typeface="Avenir Heavy"/>
                <a:ea typeface="Avenir Heavy"/>
                <a:cs typeface="Avenir Heavy"/>
                <a:sym typeface="Avenir Heavy"/>
              </a:defRPr>
            </a:pPr>
            <a:r>
              <a:t>Get Help</a:t>
            </a:r>
          </a:p>
          <a:p>
            <a:pPr defTabSz="914400">
              <a:defRPr sz="1400">
                <a:solidFill>
                  <a:srgbClr val="FFFFFF"/>
                </a:solidFill>
                <a:latin typeface="Avenir Medium"/>
                <a:ea typeface="Avenir Medium"/>
                <a:cs typeface="Avenir Medium"/>
                <a:sym typeface="Avenir Medium"/>
              </a:defRPr>
            </a:pPr>
            <a:r>
              <a:t>Multiple avenues to find help – Contact us, community, FAQ, online chat, etc.</a:t>
            </a:r>
          </a:p>
        </p:txBody>
      </p:sp>
      <p:sp>
        <p:nvSpPr>
          <p:cNvPr id="386" name="Shape 386"/>
          <p:cNvSpPr/>
          <p:nvPr/>
        </p:nvSpPr>
        <p:spPr>
          <a:xfrm>
            <a:off x="7950926" y="5531458"/>
            <a:ext cx="1704757" cy="1475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spAutoFit/>
          </a:bodyPr>
          <a:lstStyle/>
          <a:p>
            <a:pPr defTabSz="914400">
              <a:lnSpc>
                <a:spcPct val="150000"/>
              </a:lnSpc>
              <a:defRPr sz="1600" u="sng">
                <a:solidFill>
                  <a:srgbClr val="FFFFFF"/>
                </a:solidFill>
                <a:latin typeface="Avenir Heavy"/>
                <a:ea typeface="Avenir Heavy"/>
                <a:cs typeface="Avenir Heavy"/>
                <a:sym typeface="Avenir Heavy"/>
              </a:defRPr>
            </a:pPr>
            <a:r>
              <a:t>Learn</a:t>
            </a:r>
          </a:p>
          <a:p>
            <a:pPr defTabSz="914400">
              <a:defRPr sz="1400">
                <a:solidFill>
                  <a:srgbClr val="FFFFFF"/>
                </a:solidFill>
                <a:latin typeface="Avenir Medium"/>
                <a:ea typeface="Avenir Medium"/>
                <a:cs typeface="Avenir Medium"/>
                <a:sym typeface="Avenir Medium"/>
              </a:defRPr>
            </a:pPr>
            <a:r>
              <a:t>Calculators, rates, fees, other tools, knowledge centre</a:t>
            </a:r>
          </a:p>
        </p:txBody>
      </p:sp>
      <p:sp>
        <p:nvSpPr>
          <p:cNvPr id="387" name="Shape 387"/>
          <p:cNvSpPr/>
          <p:nvPr/>
        </p:nvSpPr>
        <p:spPr>
          <a:xfrm>
            <a:off x="5400315" y="5531458"/>
            <a:ext cx="2333005" cy="1475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spAutoFit/>
          </a:bodyPr>
          <a:lstStyle/>
          <a:p>
            <a:pPr defTabSz="914400">
              <a:lnSpc>
                <a:spcPct val="150000"/>
              </a:lnSpc>
              <a:defRPr sz="1600" u="sng">
                <a:solidFill>
                  <a:srgbClr val="FFFFFF"/>
                </a:solidFill>
                <a:latin typeface="Avenir Heavy"/>
                <a:ea typeface="Avenir Heavy"/>
                <a:cs typeface="Avenir Heavy"/>
                <a:sym typeface="Avenir Heavy"/>
              </a:defRPr>
            </a:pPr>
            <a:r>
              <a:t>Invest</a:t>
            </a:r>
          </a:p>
          <a:p>
            <a:pPr defTabSz="914400">
              <a:defRPr sz="1400">
                <a:solidFill>
                  <a:srgbClr val="FFFFFF"/>
                </a:solidFill>
                <a:latin typeface="Avenir Medium"/>
                <a:ea typeface="Avenir Medium"/>
                <a:cs typeface="Avenir Medium"/>
                <a:sym typeface="Avenir Medium"/>
              </a:defRPr>
            </a:pPr>
            <a:r>
              <a:t>All information and actions related to Insurance and mutual funds</a:t>
            </a:r>
          </a:p>
        </p:txBody>
      </p:sp>
      <p:sp>
        <p:nvSpPr>
          <p:cNvPr id="388" name="Shape 388"/>
          <p:cNvSpPr/>
          <p:nvPr/>
        </p:nvSpPr>
        <p:spPr>
          <a:xfrm>
            <a:off x="3315527" y="5531458"/>
            <a:ext cx="1867183" cy="1475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spAutoFit/>
          </a:bodyPr>
          <a:lstStyle/>
          <a:p>
            <a:pPr defTabSz="914400">
              <a:lnSpc>
                <a:spcPct val="150000"/>
              </a:lnSpc>
              <a:defRPr sz="1600" u="sng">
                <a:solidFill>
                  <a:srgbClr val="FFFFFF"/>
                </a:solidFill>
                <a:latin typeface="Avenir Heavy"/>
                <a:ea typeface="Avenir Heavy"/>
                <a:cs typeface="Avenir Heavy"/>
                <a:sym typeface="Avenir Heavy"/>
              </a:defRPr>
            </a:pPr>
            <a:r>
              <a:t>Borrow</a:t>
            </a:r>
          </a:p>
          <a:p>
            <a:pPr defTabSz="914400">
              <a:defRPr sz="1400">
                <a:solidFill>
                  <a:srgbClr val="FFFFFF"/>
                </a:solidFill>
                <a:latin typeface="Avenir Medium"/>
                <a:ea typeface="Avenir Medium"/>
                <a:cs typeface="Avenir Medium"/>
                <a:sym typeface="Avenir Medium"/>
              </a:defRPr>
            </a:pPr>
            <a:r>
              <a:t>All information and actions related to loans and credit cards</a:t>
            </a:r>
          </a:p>
        </p:txBody>
      </p:sp>
      <p:sp>
        <p:nvSpPr>
          <p:cNvPr id="389" name="Shape 389"/>
          <p:cNvSpPr/>
          <p:nvPr/>
        </p:nvSpPr>
        <p:spPr>
          <a:xfrm>
            <a:off x="1677277" y="5531458"/>
            <a:ext cx="1420646" cy="1475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spAutoFit/>
          </a:bodyPr>
          <a:lstStyle/>
          <a:p>
            <a:pPr defTabSz="914400">
              <a:lnSpc>
                <a:spcPct val="150000"/>
              </a:lnSpc>
              <a:defRPr sz="1600" u="sng">
                <a:solidFill>
                  <a:srgbClr val="FFFFFF"/>
                </a:solidFill>
                <a:latin typeface="Avenir Heavy"/>
                <a:ea typeface="Avenir Heavy"/>
                <a:cs typeface="Avenir Heavy"/>
                <a:sym typeface="Avenir Heavy"/>
              </a:defRPr>
            </a:pPr>
            <a:r>
              <a:t>Save</a:t>
            </a:r>
          </a:p>
          <a:p>
            <a:pPr defTabSz="914400">
              <a:defRPr sz="1400">
                <a:solidFill>
                  <a:srgbClr val="FFFFFF"/>
                </a:solidFill>
                <a:latin typeface="Avenir Medium"/>
                <a:ea typeface="Avenir Medium"/>
                <a:cs typeface="Avenir Medium"/>
                <a:sym typeface="Avenir Medium"/>
              </a:defRPr>
            </a:pPr>
            <a:r>
              <a:t>All account information and related actions</a:t>
            </a:r>
          </a:p>
        </p:txBody>
      </p:sp>
      <p:sp>
        <p:nvSpPr>
          <p:cNvPr id="390" name="Shape 390"/>
          <p:cNvSpPr/>
          <p:nvPr/>
        </p:nvSpPr>
        <p:spPr>
          <a:xfrm>
            <a:off x="1793882" y="8051685"/>
            <a:ext cx="1704758" cy="332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nchor="ctr">
            <a:spAutoFit/>
          </a:bodyPr>
          <a:lstStyle>
            <a:lvl1pPr defTabSz="914400">
              <a:defRPr sz="1400">
                <a:solidFill>
                  <a:srgbClr val="FFFFFF"/>
                </a:solidFill>
                <a:latin typeface="Avenir Medium"/>
                <a:ea typeface="Avenir Medium"/>
                <a:cs typeface="Avenir Medium"/>
                <a:sym typeface="Avenir Medium"/>
              </a:defRPr>
            </a:lvl1pPr>
          </a:lstStyle>
          <a:p>
            <a:r>
              <a:t>Transaction Flow</a:t>
            </a:r>
          </a:p>
        </p:txBody>
      </p:sp>
      <p:sp>
        <p:nvSpPr>
          <p:cNvPr id="391" name="Shape 391"/>
          <p:cNvSpPr/>
          <p:nvPr/>
        </p:nvSpPr>
        <p:spPr>
          <a:xfrm>
            <a:off x="179511" y="8051685"/>
            <a:ext cx="1416632" cy="332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nchor="ctr">
            <a:spAutoFit/>
          </a:bodyPr>
          <a:lstStyle>
            <a:lvl1pPr defTabSz="914400">
              <a:defRPr sz="1400">
                <a:solidFill>
                  <a:srgbClr val="FFFFFF"/>
                </a:solidFill>
                <a:latin typeface="Avenir Medium"/>
                <a:ea typeface="Avenir Medium"/>
                <a:cs typeface="Avenir Medium"/>
                <a:sym typeface="Avenir Medium"/>
              </a:defRPr>
            </a:lvl1pPr>
          </a:lstStyle>
          <a:p>
            <a:r>
              <a:t>Account Details</a:t>
            </a:r>
          </a:p>
        </p:txBody>
      </p:sp>
      <p:sp>
        <p:nvSpPr>
          <p:cNvPr id="392" name="Shape 392"/>
          <p:cNvSpPr/>
          <p:nvPr/>
        </p:nvSpPr>
        <p:spPr>
          <a:xfrm>
            <a:off x="3700225" y="8051685"/>
            <a:ext cx="1878726" cy="332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nchor="ctr">
            <a:spAutoFit/>
          </a:bodyPr>
          <a:lstStyle>
            <a:lvl1pPr defTabSz="914400">
              <a:defRPr sz="1400">
                <a:solidFill>
                  <a:srgbClr val="FFFFFF"/>
                </a:solidFill>
                <a:latin typeface="Avenir Medium"/>
                <a:ea typeface="Avenir Medium"/>
                <a:cs typeface="Avenir Medium"/>
                <a:sym typeface="Avenir Medium"/>
              </a:defRPr>
            </a:lvl1pPr>
          </a:lstStyle>
          <a:p>
            <a:r>
              <a:t>Product Showcase</a:t>
            </a:r>
          </a:p>
        </p:txBody>
      </p:sp>
      <p:sp>
        <p:nvSpPr>
          <p:cNvPr id="393" name="Shape 393"/>
          <p:cNvSpPr/>
          <p:nvPr/>
        </p:nvSpPr>
        <p:spPr>
          <a:xfrm>
            <a:off x="3700225" y="8881749"/>
            <a:ext cx="1878726" cy="332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nchor="ctr">
            <a:spAutoFit/>
          </a:bodyPr>
          <a:lstStyle>
            <a:lvl1pPr defTabSz="914400">
              <a:defRPr sz="1400">
                <a:solidFill>
                  <a:srgbClr val="FFFFFF"/>
                </a:solidFill>
                <a:latin typeface="Avenir Medium"/>
                <a:ea typeface="Avenir Medium"/>
                <a:cs typeface="Avenir Medium"/>
                <a:sym typeface="Avenir Medium"/>
              </a:defRPr>
            </a:lvl1pPr>
          </a:lstStyle>
          <a:p>
            <a:r>
              <a:t>Product Details</a:t>
            </a:r>
          </a:p>
        </p:txBody>
      </p:sp>
      <p:sp>
        <p:nvSpPr>
          <p:cNvPr id="394" name="Shape 394"/>
          <p:cNvSpPr/>
          <p:nvPr/>
        </p:nvSpPr>
        <p:spPr>
          <a:xfrm>
            <a:off x="179511" y="4107355"/>
            <a:ext cx="1416631" cy="332741"/>
          </a:xfrm>
          <a:prstGeom prst="rect">
            <a:avLst/>
          </a:prstGeom>
          <a:solidFill>
            <a:srgbClr val="3382B0"/>
          </a:solidFill>
          <a:ln w="12700">
            <a:miter lim="400000"/>
          </a:ln>
          <a:extLst>
            <a:ext uri="{C572A759-6A51-4108-AA02-DFA0A04FC94B}">
              <ma14:wrappingTextBoxFlag xmlns="" xmlns:ma14="http://schemas.microsoft.com/office/mac/drawingml/2011/main" val="1"/>
            </a:ext>
          </a:extLst>
        </p:spPr>
        <p:txBody>
          <a:bodyPr lIns="45719" rIns="45719" anchor="ctr">
            <a:spAutoFit/>
          </a:bodyPr>
          <a:lstStyle>
            <a:lvl1pPr defTabSz="914400">
              <a:defRPr sz="1400">
                <a:solidFill>
                  <a:srgbClr val="FFFFFF"/>
                </a:solidFill>
                <a:latin typeface="Avenir Medium"/>
                <a:ea typeface="Avenir Medium"/>
                <a:cs typeface="Avenir Medium"/>
                <a:sym typeface="Avenir Medium"/>
              </a:defRPr>
            </a:lvl1pPr>
          </a:lstStyle>
          <a:p>
            <a:r>
              <a:t>Login</a:t>
            </a:r>
          </a:p>
        </p:txBody>
      </p:sp>
      <p:sp>
        <p:nvSpPr>
          <p:cNvPr id="395" name="Shape 395"/>
          <p:cNvSpPr/>
          <p:nvPr/>
        </p:nvSpPr>
        <p:spPr>
          <a:xfrm>
            <a:off x="1871469" y="4107355"/>
            <a:ext cx="1416631" cy="332741"/>
          </a:xfrm>
          <a:prstGeom prst="rect">
            <a:avLst/>
          </a:prstGeom>
          <a:solidFill>
            <a:srgbClr val="3382B0">
              <a:alpha val="50000"/>
            </a:srgbClr>
          </a:solidFill>
          <a:ln w="12700">
            <a:miter lim="400000"/>
          </a:ln>
          <a:extLst>
            <a:ext uri="{C572A759-6A51-4108-AA02-DFA0A04FC94B}">
              <ma14:wrappingTextBoxFlag xmlns="" xmlns:ma14="http://schemas.microsoft.com/office/mac/drawingml/2011/main" val="1"/>
            </a:ext>
          </a:extLst>
        </p:spPr>
        <p:txBody>
          <a:bodyPr lIns="45719" rIns="45719" anchor="ctr">
            <a:spAutoFit/>
          </a:bodyPr>
          <a:lstStyle>
            <a:lvl1pPr defTabSz="914400">
              <a:defRPr sz="1400">
                <a:solidFill>
                  <a:srgbClr val="212121"/>
                </a:solidFill>
                <a:latin typeface="Avenir Book"/>
                <a:ea typeface="Avenir Book"/>
                <a:cs typeface="Avenir Book"/>
                <a:sym typeface="Avenir Book"/>
              </a:defRPr>
            </a:lvl1pPr>
          </a:lstStyle>
          <a:p>
            <a:r>
              <a:t>Register</a:t>
            </a:r>
          </a:p>
        </p:txBody>
      </p:sp>
      <p:sp>
        <p:nvSpPr>
          <p:cNvPr id="396" name="Shape 396"/>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3.7</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p:nvPr/>
        </p:nvSpPr>
        <p:spPr>
          <a:xfrm>
            <a:off x="-21681" y="1665335"/>
            <a:ext cx="13048162" cy="8088265"/>
          </a:xfrm>
          <a:prstGeom prst="rect">
            <a:avLst/>
          </a:prstGeom>
          <a:solidFill>
            <a:srgbClr val="EBEBEB"/>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399" name="Shape 399"/>
          <p:cNvSpPr/>
          <p:nvPr/>
        </p:nvSpPr>
        <p:spPr>
          <a:xfrm>
            <a:off x="2387600" y="603250"/>
            <a:ext cx="8229600"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spcBef>
                <a:spcPts val="400"/>
              </a:spcBef>
              <a:defRPr sz="3400">
                <a:solidFill>
                  <a:srgbClr val="3382B0"/>
                </a:solidFill>
                <a:latin typeface="Avenir Heavy"/>
                <a:ea typeface="Avenir Heavy"/>
                <a:cs typeface="Avenir Heavy"/>
                <a:sym typeface="Avenir Heavy"/>
              </a:defRPr>
            </a:lvl1pPr>
          </a:lstStyle>
          <a:p>
            <a:r>
              <a:t>Task Flows</a:t>
            </a:r>
          </a:p>
        </p:txBody>
      </p:sp>
      <p:sp>
        <p:nvSpPr>
          <p:cNvPr id="400" name="Shape 400"/>
          <p:cNvSpPr>
            <a:spLocks noGrp="1"/>
          </p:cNvSpPr>
          <p:nvPr>
            <p:ph type="ctrTitle"/>
          </p:nvPr>
        </p:nvSpPr>
        <p:spPr>
          <a:xfrm>
            <a:off x="1486594" y="2472771"/>
            <a:ext cx="2437012" cy="400051"/>
          </a:xfrm>
          <a:prstGeom prst="rect">
            <a:avLst/>
          </a:prstGeom>
        </p:spPr>
        <p:txBody>
          <a:bodyPr lIns="45719" tIns="45719" rIns="45719" bIns="45719" anchor="ctr"/>
          <a:lstStyle>
            <a:lvl1pPr defTabSz="704087">
              <a:defRPr sz="1848">
                <a:solidFill>
                  <a:srgbClr val="3382B0"/>
                </a:solidFill>
                <a:latin typeface="Avenir Heavy"/>
                <a:ea typeface="Avenir Heavy"/>
                <a:cs typeface="Avenir Heavy"/>
                <a:sym typeface="Avenir Heavy"/>
              </a:defRPr>
            </a:lvl1pPr>
          </a:lstStyle>
          <a:p>
            <a:r>
              <a:t>Origination Flow </a:t>
            </a:r>
          </a:p>
        </p:txBody>
      </p:sp>
      <p:grpSp>
        <p:nvGrpSpPr>
          <p:cNvPr id="420" name="Group 420"/>
          <p:cNvGrpSpPr/>
          <p:nvPr/>
        </p:nvGrpSpPr>
        <p:grpSpPr>
          <a:xfrm>
            <a:off x="215900" y="3613615"/>
            <a:ext cx="4673600" cy="5004594"/>
            <a:chOff x="0" y="0"/>
            <a:chExt cx="4673600" cy="5004593"/>
          </a:xfrm>
        </p:grpSpPr>
        <p:sp>
          <p:nvSpPr>
            <p:cNvPr id="401" name="Shape 401"/>
            <p:cNvSpPr/>
            <p:nvPr/>
          </p:nvSpPr>
          <p:spPr>
            <a:xfrm>
              <a:off x="17461" y="2135187"/>
              <a:ext cx="1371601"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Dashboard</a:t>
              </a:r>
            </a:p>
          </p:txBody>
        </p:sp>
        <p:sp>
          <p:nvSpPr>
            <p:cNvPr id="402" name="Shape 402"/>
            <p:cNvSpPr/>
            <p:nvPr/>
          </p:nvSpPr>
          <p:spPr>
            <a:xfrm>
              <a:off x="1797050" y="2957512"/>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Product Showcase</a:t>
              </a:r>
            </a:p>
          </p:txBody>
        </p:sp>
        <p:sp>
          <p:nvSpPr>
            <p:cNvPr id="403" name="Shape 403"/>
            <p:cNvSpPr/>
            <p:nvPr/>
          </p:nvSpPr>
          <p:spPr>
            <a:xfrm>
              <a:off x="925512" y="-1"/>
              <a:ext cx="1371601"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Landing Page</a:t>
              </a:r>
            </a:p>
          </p:txBody>
        </p:sp>
        <p:sp>
          <p:nvSpPr>
            <p:cNvPr id="404" name="Shape 404"/>
            <p:cNvSpPr/>
            <p:nvPr/>
          </p:nvSpPr>
          <p:spPr>
            <a:xfrm>
              <a:off x="2682875" y="897731"/>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App Login Screen</a:t>
              </a:r>
            </a:p>
          </p:txBody>
        </p:sp>
        <p:sp>
          <p:nvSpPr>
            <p:cNvPr id="405" name="Shape 405"/>
            <p:cNvSpPr/>
            <p:nvPr/>
          </p:nvSpPr>
          <p:spPr>
            <a:xfrm>
              <a:off x="1797050" y="3865562"/>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Product Details</a:t>
              </a:r>
            </a:p>
          </p:txBody>
        </p:sp>
        <p:sp>
          <p:nvSpPr>
            <p:cNvPr id="406" name="Shape 406"/>
            <p:cNvSpPr/>
            <p:nvPr/>
          </p:nvSpPr>
          <p:spPr>
            <a:xfrm>
              <a:off x="1797050" y="4772818"/>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Acquisition Form</a:t>
              </a:r>
            </a:p>
          </p:txBody>
        </p:sp>
        <p:sp>
          <p:nvSpPr>
            <p:cNvPr id="407" name="Shape 407"/>
            <p:cNvSpPr/>
            <p:nvPr/>
          </p:nvSpPr>
          <p:spPr>
            <a:xfrm rot="5400000">
              <a:off x="836612" y="102394"/>
              <a:ext cx="623888" cy="9255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408" name="Shape 408"/>
            <p:cNvSpPr/>
            <p:nvPr/>
          </p:nvSpPr>
          <p:spPr>
            <a:xfrm rot="5400000">
              <a:off x="2823883" y="2756972"/>
              <a:ext cx="1568451" cy="8789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409" name="Shape 409"/>
            <p:cNvSpPr/>
            <p:nvPr/>
          </p:nvSpPr>
          <p:spPr>
            <a:xfrm rot="16200000" flipH="1">
              <a:off x="1319211" y="1772443"/>
              <a:ext cx="547688" cy="17795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410" name="Shape 410"/>
            <p:cNvSpPr/>
            <p:nvPr/>
          </p:nvSpPr>
          <p:spPr>
            <a:xfrm>
              <a:off x="2482849" y="3244818"/>
              <a:ext cx="1" cy="599314"/>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11" name="Shape 411"/>
            <p:cNvSpPr/>
            <p:nvPr/>
          </p:nvSpPr>
          <p:spPr>
            <a:xfrm>
              <a:off x="2482849" y="4152868"/>
              <a:ext cx="1" cy="599314"/>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12" name="Shape 412"/>
            <p:cNvSpPr/>
            <p:nvPr/>
          </p:nvSpPr>
          <p:spPr>
            <a:xfrm>
              <a:off x="3302000" y="2158999"/>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Calculators</a:t>
              </a:r>
            </a:p>
          </p:txBody>
        </p:sp>
        <p:sp>
          <p:nvSpPr>
            <p:cNvPr id="413" name="Shape 413"/>
            <p:cNvSpPr/>
            <p:nvPr/>
          </p:nvSpPr>
          <p:spPr>
            <a:xfrm rot="16200000" flipH="1">
              <a:off x="1879292" y="-14775"/>
              <a:ext cx="1884364" cy="24203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5" y="0"/>
                  </a:lnTo>
                  <a:lnTo>
                    <a:pt x="15355" y="2160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414" name="Shape 414"/>
            <p:cNvSpPr/>
            <p:nvPr/>
          </p:nvSpPr>
          <p:spPr>
            <a:xfrm rot="16200000" flipH="1">
              <a:off x="705642" y="1158875"/>
              <a:ext cx="2682876" cy="87153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415" name="Shape 415"/>
            <p:cNvSpPr/>
            <p:nvPr/>
          </p:nvSpPr>
          <p:spPr>
            <a:xfrm rot="5400000">
              <a:off x="2032793" y="1600200"/>
              <a:ext cx="1785939" cy="8858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351" y="0"/>
                  </a:lnTo>
                  <a:lnTo>
                    <a:pt x="5351" y="2160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416" name="Shape 416"/>
            <p:cNvSpPr/>
            <p:nvPr/>
          </p:nvSpPr>
          <p:spPr>
            <a:xfrm>
              <a:off x="0" y="897731"/>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Login Screen</a:t>
              </a:r>
            </a:p>
          </p:txBody>
        </p:sp>
        <p:sp>
          <p:nvSpPr>
            <p:cNvPr id="417" name="Shape 417"/>
            <p:cNvSpPr/>
            <p:nvPr/>
          </p:nvSpPr>
          <p:spPr>
            <a:xfrm>
              <a:off x="686417" y="1184237"/>
              <a:ext cx="16846" cy="929520"/>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18" name="Shape 418"/>
            <p:cNvSpPr/>
            <p:nvPr/>
          </p:nvSpPr>
          <p:spPr>
            <a:xfrm>
              <a:off x="2682875" y="-1"/>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Splash Screen</a:t>
              </a:r>
            </a:p>
          </p:txBody>
        </p:sp>
        <p:sp>
          <p:nvSpPr>
            <p:cNvPr id="419" name="Shape 419"/>
            <p:cNvSpPr/>
            <p:nvPr/>
          </p:nvSpPr>
          <p:spPr>
            <a:xfrm>
              <a:off x="3368674" y="287305"/>
              <a:ext cx="1" cy="589789"/>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nvGrpSpPr>
          <p:cNvPr id="434" name="Group 434"/>
          <p:cNvGrpSpPr/>
          <p:nvPr/>
        </p:nvGrpSpPr>
        <p:grpSpPr>
          <a:xfrm>
            <a:off x="5399352" y="3613615"/>
            <a:ext cx="3128964" cy="4022726"/>
            <a:chOff x="0" y="-15192"/>
            <a:chExt cx="3128963" cy="4022725"/>
          </a:xfrm>
        </p:grpSpPr>
        <p:sp>
          <p:nvSpPr>
            <p:cNvPr id="421" name="Shape 421"/>
            <p:cNvSpPr/>
            <p:nvPr/>
          </p:nvSpPr>
          <p:spPr>
            <a:xfrm>
              <a:off x="873125" y="1731057"/>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Dashboard</a:t>
              </a:r>
            </a:p>
          </p:txBody>
        </p:sp>
        <p:sp>
          <p:nvSpPr>
            <p:cNvPr id="422" name="Shape 422"/>
            <p:cNvSpPr/>
            <p:nvPr/>
          </p:nvSpPr>
          <p:spPr>
            <a:xfrm>
              <a:off x="873125" y="2723244"/>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Transaction Wizard</a:t>
              </a:r>
            </a:p>
          </p:txBody>
        </p:sp>
        <p:sp>
          <p:nvSpPr>
            <p:cNvPr id="423" name="Shape 423"/>
            <p:cNvSpPr/>
            <p:nvPr/>
          </p:nvSpPr>
          <p:spPr>
            <a:xfrm>
              <a:off x="0" y="-15193"/>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Landing Page</a:t>
              </a:r>
            </a:p>
          </p:txBody>
        </p:sp>
        <p:sp>
          <p:nvSpPr>
            <p:cNvPr id="424" name="Shape 424"/>
            <p:cNvSpPr/>
            <p:nvPr/>
          </p:nvSpPr>
          <p:spPr>
            <a:xfrm>
              <a:off x="1757363" y="662669"/>
              <a:ext cx="1371601"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App Login Screen</a:t>
              </a:r>
            </a:p>
          </p:txBody>
        </p:sp>
        <p:sp>
          <p:nvSpPr>
            <p:cNvPr id="425" name="Shape 425"/>
            <p:cNvSpPr/>
            <p:nvPr/>
          </p:nvSpPr>
          <p:spPr>
            <a:xfrm rot="16200000" flipH="1">
              <a:off x="725487" y="876188"/>
              <a:ext cx="793751" cy="873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426" name="Shape 426"/>
            <p:cNvSpPr/>
            <p:nvPr/>
          </p:nvSpPr>
          <p:spPr>
            <a:xfrm rot="5400000">
              <a:off x="1604169" y="870632"/>
              <a:ext cx="793751" cy="8842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427" name="Shape 427"/>
            <p:cNvSpPr/>
            <p:nvPr/>
          </p:nvSpPr>
          <p:spPr>
            <a:xfrm flipH="1">
              <a:off x="1558924" y="2018362"/>
              <a:ext cx="1" cy="683452"/>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28" name="Shape 428"/>
            <p:cNvSpPr/>
            <p:nvPr/>
          </p:nvSpPr>
          <p:spPr>
            <a:xfrm>
              <a:off x="1757363" y="-11225"/>
              <a:ext cx="1371601"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Splash Screen</a:t>
              </a:r>
            </a:p>
          </p:txBody>
        </p:sp>
        <p:sp>
          <p:nvSpPr>
            <p:cNvPr id="429" name="Shape 429"/>
            <p:cNvSpPr/>
            <p:nvPr/>
          </p:nvSpPr>
          <p:spPr>
            <a:xfrm>
              <a:off x="0" y="662669"/>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Login Screen</a:t>
              </a:r>
            </a:p>
          </p:txBody>
        </p:sp>
        <p:sp>
          <p:nvSpPr>
            <p:cNvPr id="430" name="Shape 430"/>
            <p:cNvSpPr/>
            <p:nvPr/>
          </p:nvSpPr>
          <p:spPr>
            <a:xfrm flipH="1">
              <a:off x="685799" y="272112"/>
              <a:ext cx="1" cy="369127"/>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31" name="Shape 431"/>
            <p:cNvSpPr/>
            <p:nvPr/>
          </p:nvSpPr>
          <p:spPr>
            <a:xfrm>
              <a:off x="2443163" y="275287"/>
              <a:ext cx="1" cy="365952"/>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32" name="Shape 432"/>
            <p:cNvSpPr/>
            <p:nvPr/>
          </p:nvSpPr>
          <p:spPr>
            <a:xfrm>
              <a:off x="873125" y="3775757"/>
              <a:ext cx="1371600"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Confirmation</a:t>
              </a:r>
            </a:p>
          </p:txBody>
        </p:sp>
        <p:sp>
          <p:nvSpPr>
            <p:cNvPr id="433" name="Shape 433"/>
            <p:cNvSpPr/>
            <p:nvPr/>
          </p:nvSpPr>
          <p:spPr>
            <a:xfrm flipH="1">
              <a:off x="1558924" y="3010550"/>
              <a:ext cx="1" cy="683452"/>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sp>
        <p:nvSpPr>
          <p:cNvPr id="435" name="Shape 435"/>
          <p:cNvSpPr/>
          <p:nvPr/>
        </p:nvSpPr>
        <p:spPr>
          <a:xfrm>
            <a:off x="5783427" y="2472771"/>
            <a:ext cx="2437012" cy="40005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defTabSz="704087">
              <a:defRPr sz="1848">
                <a:solidFill>
                  <a:srgbClr val="3382B0"/>
                </a:solidFill>
                <a:latin typeface="Avenir Heavy"/>
                <a:ea typeface="Avenir Heavy"/>
                <a:cs typeface="Avenir Heavy"/>
                <a:sym typeface="Avenir Heavy"/>
              </a:defRPr>
            </a:lvl1pPr>
          </a:lstStyle>
          <a:p>
            <a:r>
              <a:t>Transaction Flow </a:t>
            </a:r>
          </a:p>
        </p:txBody>
      </p:sp>
      <p:grpSp>
        <p:nvGrpSpPr>
          <p:cNvPr id="451" name="Group 451"/>
          <p:cNvGrpSpPr/>
          <p:nvPr/>
        </p:nvGrpSpPr>
        <p:grpSpPr>
          <a:xfrm>
            <a:off x="9243190" y="3691202"/>
            <a:ext cx="3586106" cy="4097338"/>
            <a:chOff x="0" y="-15192"/>
            <a:chExt cx="3586105" cy="4097337"/>
          </a:xfrm>
        </p:grpSpPr>
        <p:sp>
          <p:nvSpPr>
            <p:cNvPr id="436" name="Shape 436"/>
            <p:cNvSpPr/>
            <p:nvPr/>
          </p:nvSpPr>
          <p:spPr>
            <a:xfrm>
              <a:off x="1101753" y="1731057"/>
              <a:ext cx="1371601"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Dashboard</a:t>
              </a:r>
            </a:p>
          </p:txBody>
        </p:sp>
        <p:sp>
          <p:nvSpPr>
            <p:cNvPr id="437" name="Shape 437"/>
            <p:cNvSpPr/>
            <p:nvPr/>
          </p:nvSpPr>
          <p:spPr>
            <a:xfrm>
              <a:off x="1101753" y="2767694"/>
              <a:ext cx="1371601"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Account Details</a:t>
              </a:r>
            </a:p>
          </p:txBody>
        </p:sp>
        <p:sp>
          <p:nvSpPr>
            <p:cNvPr id="438" name="Shape 438"/>
            <p:cNvSpPr/>
            <p:nvPr/>
          </p:nvSpPr>
          <p:spPr>
            <a:xfrm>
              <a:off x="228628" y="-15193"/>
              <a:ext cx="1371601"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Landing Page</a:t>
              </a:r>
            </a:p>
          </p:txBody>
        </p:sp>
        <p:sp>
          <p:nvSpPr>
            <p:cNvPr id="439" name="Shape 439"/>
            <p:cNvSpPr/>
            <p:nvPr/>
          </p:nvSpPr>
          <p:spPr>
            <a:xfrm>
              <a:off x="1985990" y="662669"/>
              <a:ext cx="1371601"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App Login Screen</a:t>
              </a:r>
            </a:p>
          </p:txBody>
        </p:sp>
        <p:sp>
          <p:nvSpPr>
            <p:cNvPr id="440" name="Shape 440"/>
            <p:cNvSpPr/>
            <p:nvPr/>
          </p:nvSpPr>
          <p:spPr>
            <a:xfrm rot="16200000" flipH="1">
              <a:off x="954115" y="876188"/>
              <a:ext cx="793751" cy="873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441" name="Shape 441"/>
            <p:cNvSpPr/>
            <p:nvPr/>
          </p:nvSpPr>
          <p:spPr>
            <a:xfrm rot="5400000">
              <a:off x="1832797" y="870632"/>
              <a:ext cx="793751" cy="8842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442" name="Shape 442"/>
            <p:cNvSpPr/>
            <p:nvPr/>
          </p:nvSpPr>
          <p:spPr>
            <a:xfrm>
              <a:off x="1787553" y="2018362"/>
              <a:ext cx="1" cy="727902"/>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43" name="Shape 443"/>
            <p:cNvSpPr/>
            <p:nvPr/>
          </p:nvSpPr>
          <p:spPr>
            <a:xfrm>
              <a:off x="1985990" y="-11225"/>
              <a:ext cx="1371601"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Splash Screen</a:t>
              </a:r>
            </a:p>
          </p:txBody>
        </p:sp>
        <p:sp>
          <p:nvSpPr>
            <p:cNvPr id="444" name="Shape 444"/>
            <p:cNvSpPr/>
            <p:nvPr/>
          </p:nvSpPr>
          <p:spPr>
            <a:xfrm>
              <a:off x="228628" y="662669"/>
              <a:ext cx="1371601"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Login Screen</a:t>
              </a:r>
            </a:p>
          </p:txBody>
        </p:sp>
        <p:sp>
          <p:nvSpPr>
            <p:cNvPr id="445" name="Shape 445"/>
            <p:cNvSpPr/>
            <p:nvPr/>
          </p:nvSpPr>
          <p:spPr>
            <a:xfrm>
              <a:off x="914428" y="272112"/>
              <a:ext cx="1" cy="369127"/>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46" name="Shape 446"/>
            <p:cNvSpPr/>
            <p:nvPr/>
          </p:nvSpPr>
          <p:spPr>
            <a:xfrm>
              <a:off x="2671790" y="275287"/>
              <a:ext cx="1" cy="365952"/>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47" name="Shape 447"/>
            <p:cNvSpPr/>
            <p:nvPr/>
          </p:nvSpPr>
          <p:spPr>
            <a:xfrm>
              <a:off x="1101753" y="3850369"/>
              <a:ext cx="1371601" cy="231776"/>
            </a:xfrm>
            <a:prstGeom prst="rect">
              <a:avLst/>
            </a:prstGeom>
            <a:noFill/>
            <a:ln w="28575" cap="flat">
              <a:solidFill>
                <a:srgbClr val="28B3A2"/>
              </a:solidFill>
              <a:prstDash val="solid"/>
              <a:round/>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914400">
                <a:defRPr sz="1200">
                  <a:solidFill>
                    <a:srgbClr val="424242"/>
                  </a:solidFill>
                  <a:latin typeface="Avenir Book"/>
                  <a:ea typeface="Avenir Book"/>
                  <a:cs typeface="Avenir Book"/>
                  <a:sym typeface="Avenir Book"/>
                </a:defRPr>
              </a:lvl1pPr>
            </a:lstStyle>
            <a:p>
              <a:r>
                <a:t>Help</a:t>
              </a:r>
            </a:p>
          </p:txBody>
        </p:sp>
        <p:sp>
          <p:nvSpPr>
            <p:cNvPr id="448" name="Shape 448"/>
            <p:cNvSpPr/>
            <p:nvPr/>
          </p:nvSpPr>
          <p:spPr>
            <a:xfrm>
              <a:off x="1787553" y="3055000"/>
              <a:ext cx="1" cy="773939"/>
            </a:xfrm>
            <a:prstGeom prst="line">
              <a:avLst/>
            </a:prstGeom>
            <a:noFill/>
            <a:ln w="19050" cap="flat">
              <a:solidFill>
                <a:srgbClr val="0070C0"/>
              </a:solidFill>
              <a:prstDash val="solid"/>
              <a:round/>
              <a:headEnd type="oval" w="med" len="med"/>
              <a:tailEnd type="triangle" w="med" len="med"/>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49" name="Shape 449"/>
            <p:cNvSpPr/>
            <p:nvPr/>
          </p:nvSpPr>
          <p:spPr>
            <a:xfrm>
              <a:off x="0" y="99901"/>
              <a:ext cx="1101754" cy="3867151"/>
            </a:xfrm>
            <a:custGeom>
              <a:avLst/>
              <a:gdLst/>
              <a:ahLst/>
              <a:cxnLst>
                <a:cxn ang="0">
                  <a:pos x="wd2" y="hd2"/>
                </a:cxn>
                <a:cxn ang="5400000">
                  <a:pos x="wd2" y="hd2"/>
                </a:cxn>
                <a:cxn ang="10800000">
                  <a:pos x="wd2" y="hd2"/>
                </a:cxn>
                <a:cxn ang="16200000">
                  <a:pos x="wd2" y="hd2"/>
                </a:cxn>
              </a:cxnLst>
              <a:rect l="0" t="0" r="r" b="b"/>
              <a:pathLst>
                <a:path w="21600" h="21600" extrusionOk="0">
                  <a:moveTo>
                    <a:pt x="4482" y="0"/>
                  </a:moveTo>
                  <a:lnTo>
                    <a:pt x="0" y="0"/>
                  </a:lnTo>
                  <a:lnTo>
                    <a:pt x="0" y="2160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450" name="Shape 450"/>
            <p:cNvSpPr/>
            <p:nvPr/>
          </p:nvSpPr>
          <p:spPr>
            <a:xfrm flipH="1">
              <a:off x="2473353" y="777763"/>
              <a:ext cx="1112753" cy="3189289"/>
            </a:xfrm>
            <a:custGeom>
              <a:avLst/>
              <a:gdLst/>
              <a:ahLst/>
              <a:cxnLst>
                <a:cxn ang="0">
                  <a:pos x="wd2" y="hd2"/>
                </a:cxn>
                <a:cxn ang="5400000">
                  <a:pos x="wd2" y="hd2"/>
                </a:cxn>
                <a:cxn ang="10800000">
                  <a:pos x="wd2" y="hd2"/>
                </a:cxn>
                <a:cxn ang="16200000">
                  <a:pos x="wd2" y="hd2"/>
                </a:cxn>
              </a:cxnLst>
              <a:rect l="0" t="0" r="r" b="b"/>
              <a:pathLst>
                <a:path w="21600" h="21600" extrusionOk="0">
                  <a:moveTo>
                    <a:pt x="4436" y="0"/>
                  </a:moveTo>
                  <a:lnTo>
                    <a:pt x="0" y="0"/>
                  </a:lnTo>
                  <a:lnTo>
                    <a:pt x="0" y="21600"/>
                  </a:lnTo>
                  <a:lnTo>
                    <a:pt x="21600" y="21600"/>
                  </a:lnTo>
                </a:path>
              </a:pathLst>
            </a:custGeom>
            <a:noFill/>
            <a:ln w="19050" cap="flat">
              <a:solidFill>
                <a:srgbClr val="0070C0"/>
              </a:solidFill>
              <a:prstDash val="solid"/>
              <a:round/>
              <a:headEnd type="oval" w="med" len="med"/>
              <a:tailEnd type="triangle" w="med" len="med"/>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grpSp>
      <p:sp>
        <p:nvSpPr>
          <p:cNvPr id="452" name="Shape 452"/>
          <p:cNvSpPr/>
          <p:nvPr/>
        </p:nvSpPr>
        <p:spPr>
          <a:xfrm>
            <a:off x="9600018" y="2472771"/>
            <a:ext cx="2872563" cy="40005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defTabSz="704087">
              <a:defRPr sz="1848">
                <a:solidFill>
                  <a:srgbClr val="3382B0"/>
                </a:solidFill>
                <a:latin typeface="Avenir Heavy"/>
                <a:ea typeface="Avenir Heavy"/>
                <a:cs typeface="Avenir Heavy"/>
                <a:sym typeface="Avenir Heavy"/>
              </a:defRPr>
            </a:lvl1pPr>
          </a:lstStyle>
          <a:p>
            <a:r>
              <a:t>Enquire Flow </a:t>
            </a:r>
          </a:p>
        </p:txBody>
      </p:sp>
      <p:sp>
        <p:nvSpPr>
          <p:cNvPr id="453" name="Shape 453"/>
          <p:cNvSpPr/>
          <p:nvPr/>
        </p:nvSpPr>
        <p:spPr>
          <a:xfrm>
            <a:off x="8980" y="1652635"/>
            <a:ext cx="12986840" cy="1"/>
          </a:xfrm>
          <a:prstGeom prst="line">
            <a:avLst/>
          </a:prstGeom>
          <a:ln w="25400">
            <a:solidFill>
              <a:srgbClr val="3382B0"/>
            </a:solidFill>
            <a:miter lim="400000"/>
          </a:ln>
        </p:spPr>
        <p:txBody>
          <a:bodyPr lIns="50800" tIns="50800" rIns="50800" bIns="50800" anchor="ctr"/>
          <a:lstStyle/>
          <a:p>
            <a:pPr>
              <a:defRPr sz="2400"/>
            </a:pPr>
            <a:endParaRPr/>
          </a:p>
        </p:txBody>
      </p:sp>
      <p:sp>
        <p:nvSpPr>
          <p:cNvPr id="454" name="Shape 454"/>
          <p:cNvSpPr/>
          <p:nvPr/>
        </p:nvSpPr>
        <p:spPr>
          <a:xfrm flipV="1">
            <a:off x="5128286" y="1665335"/>
            <a:ext cx="1" cy="8084675"/>
          </a:xfrm>
          <a:prstGeom prst="line">
            <a:avLst/>
          </a:prstGeom>
          <a:ln w="3175">
            <a:solidFill>
              <a:srgbClr val="28B3A2"/>
            </a:solidFill>
            <a:custDash>
              <a:ds d="200000" sp="200000"/>
            </a:custDash>
            <a:miter lim="400000"/>
          </a:ln>
        </p:spPr>
        <p:txBody>
          <a:bodyPr lIns="50800" tIns="50800" rIns="50800" bIns="50800" anchor="ctr"/>
          <a:lstStyle/>
          <a:p>
            <a:pPr>
              <a:defRPr sz="2400"/>
            </a:pPr>
            <a:endParaRPr/>
          </a:p>
        </p:txBody>
      </p:sp>
      <p:sp>
        <p:nvSpPr>
          <p:cNvPr id="455" name="Shape 455"/>
          <p:cNvSpPr/>
          <p:nvPr/>
        </p:nvSpPr>
        <p:spPr>
          <a:xfrm flipV="1">
            <a:off x="8862880" y="1665335"/>
            <a:ext cx="1" cy="8084675"/>
          </a:xfrm>
          <a:prstGeom prst="line">
            <a:avLst/>
          </a:prstGeom>
          <a:ln w="3175">
            <a:solidFill>
              <a:srgbClr val="28B3A2"/>
            </a:solidFill>
            <a:custDash>
              <a:ds d="200000" sp="200000"/>
            </a:custDash>
            <a:miter lim="400000"/>
          </a:ln>
        </p:spPr>
        <p:txBody>
          <a:bodyPr lIns="50800" tIns="50800" rIns="50800" bIns="50800" anchor="ctr"/>
          <a:lstStyle/>
          <a:p>
            <a:pPr>
              <a:defRPr sz="2400"/>
            </a:pPr>
            <a:endParaRPr/>
          </a:p>
        </p:txBody>
      </p:sp>
      <p:sp>
        <p:nvSpPr>
          <p:cNvPr id="456" name="Shape 456"/>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3.8</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p:nvPr/>
        </p:nvSpPr>
        <p:spPr>
          <a:xfrm>
            <a:off x="-21681" y="1665335"/>
            <a:ext cx="13048162" cy="8088265"/>
          </a:xfrm>
          <a:prstGeom prst="rect">
            <a:avLst/>
          </a:prstGeom>
          <a:solidFill>
            <a:srgbClr val="EBEBEB"/>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459" name="Shape 459"/>
          <p:cNvSpPr/>
          <p:nvPr/>
        </p:nvSpPr>
        <p:spPr>
          <a:xfrm>
            <a:off x="2387600" y="603250"/>
            <a:ext cx="8229600"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spcBef>
                <a:spcPts val="400"/>
              </a:spcBef>
              <a:defRPr sz="3400">
                <a:solidFill>
                  <a:srgbClr val="3382B0"/>
                </a:solidFill>
                <a:latin typeface="Avenir Heavy"/>
                <a:ea typeface="Avenir Heavy"/>
                <a:cs typeface="Avenir Heavy"/>
                <a:sym typeface="Avenir Heavy"/>
              </a:defRPr>
            </a:lvl1pPr>
          </a:lstStyle>
          <a:p>
            <a:r>
              <a:t>Design Iterations</a:t>
            </a:r>
          </a:p>
        </p:txBody>
      </p:sp>
      <p:sp>
        <p:nvSpPr>
          <p:cNvPr id="460" name="Shape 460"/>
          <p:cNvSpPr/>
          <p:nvPr/>
        </p:nvSpPr>
        <p:spPr>
          <a:xfrm>
            <a:off x="8980" y="1652635"/>
            <a:ext cx="12986840" cy="1"/>
          </a:xfrm>
          <a:prstGeom prst="line">
            <a:avLst/>
          </a:prstGeom>
          <a:ln w="25400">
            <a:solidFill>
              <a:srgbClr val="3382B0"/>
            </a:solidFill>
            <a:miter lim="400000"/>
          </a:ln>
        </p:spPr>
        <p:txBody>
          <a:bodyPr lIns="50800" tIns="50800" rIns="50800" bIns="50800" anchor="ctr"/>
          <a:lstStyle/>
          <a:p>
            <a:pPr>
              <a:defRPr sz="2400"/>
            </a:pPr>
            <a:endParaRPr/>
          </a:p>
        </p:txBody>
      </p:sp>
      <p:pic>
        <p:nvPicPr>
          <p:cNvPr id="461" name="image20.png"/>
          <p:cNvPicPr>
            <a:picLocks noChangeAspect="1"/>
          </p:cNvPicPr>
          <p:nvPr/>
        </p:nvPicPr>
        <p:blipFill>
          <a:blip r:embed="rId2">
            <a:extLst/>
          </a:blip>
          <a:srcRect l="18056" t="4270" r="16102" b="14733"/>
          <a:stretch>
            <a:fillRect/>
          </a:stretch>
        </p:blipFill>
        <p:spPr>
          <a:xfrm>
            <a:off x="1918544" y="2173626"/>
            <a:ext cx="2996010" cy="2792810"/>
          </a:xfrm>
          <a:custGeom>
            <a:avLst/>
            <a:gdLst/>
            <a:ahLst/>
            <a:cxnLst>
              <a:cxn ang="0">
                <a:pos x="wd2" y="hd2"/>
              </a:cxn>
              <a:cxn ang="5400000">
                <a:pos x="wd2" y="hd2"/>
              </a:cxn>
              <a:cxn ang="10800000">
                <a:pos x="wd2" y="hd2"/>
              </a:cxn>
              <a:cxn ang="16200000">
                <a:pos x="wd2" y="hd2"/>
              </a:cxn>
            </a:cxnLst>
            <a:rect l="0" t="0" r="r" b="b"/>
            <a:pathLst>
              <a:path w="21600" h="21600" extrusionOk="0">
                <a:moveTo>
                  <a:pt x="670" y="0"/>
                </a:moveTo>
                <a:cubicBezTo>
                  <a:pt x="300" y="0"/>
                  <a:pt x="0" y="322"/>
                  <a:pt x="0" y="718"/>
                </a:cubicBezTo>
                <a:lnTo>
                  <a:pt x="0" y="20882"/>
                </a:lnTo>
                <a:cubicBezTo>
                  <a:pt x="0" y="21278"/>
                  <a:pt x="300" y="21600"/>
                  <a:pt x="670" y="21600"/>
                </a:cubicBezTo>
                <a:lnTo>
                  <a:pt x="20933" y="21600"/>
                </a:lnTo>
                <a:cubicBezTo>
                  <a:pt x="21302" y="21600"/>
                  <a:pt x="21600" y="21278"/>
                  <a:pt x="21600" y="20882"/>
                </a:cubicBezTo>
                <a:lnTo>
                  <a:pt x="21600" y="718"/>
                </a:lnTo>
                <a:cubicBezTo>
                  <a:pt x="21600" y="322"/>
                  <a:pt x="21302" y="0"/>
                  <a:pt x="20933" y="0"/>
                </a:cubicBezTo>
                <a:lnTo>
                  <a:pt x="670" y="0"/>
                </a:lnTo>
                <a:close/>
              </a:path>
            </a:pathLst>
          </a:custGeom>
          <a:ln w="12700">
            <a:miter lim="400000"/>
          </a:ln>
        </p:spPr>
      </p:pic>
      <p:pic>
        <p:nvPicPr>
          <p:cNvPr id="462" name="image21.png"/>
          <p:cNvPicPr>
            <a:picLocks noChangeAspect="1"/>
          </p:cNvPicPr>
          <p:nvPr/>
        </p:nvPicPr>
        <p:blipFill>
          <a:blip r:embed="rId3">
            <a:extLst/>
          </a:blip>
          <a:srcRect l="18293" t="4244" r="16028" b="15055"/>
          <a:stretch>
            <a:fillRect/>
          </a:stretch>
        </p:blipFill>
        <p:spPr>
          <a:xfrm>
            <a:off x="7962350" y="2178079"/>
            <a:ext cx="3098007" cy="2884489"/>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cubicBezTo>
                  <a:pt x="333" y="0"/>
                  <a:pt x="0" y="358"/>
                  <a:pt x="0" y="799"/>
                </a:cubicBezTo>
                <a:lnTo>
                  <a:pt x="0" y="20801"/>
                </a:lnTo>
                <a:cubicBezTo>
                  <a:pt x="0" y="21242"/>
                  <a:pt x="333" y="21600"/>
                  <a:pt x="744" y="21600"/>
                </a:cubicBezTo>
                <a:lnTo>
                  <a:pt x="20856" y="21600"/>
                </a:lnTo>
                <a:cubicBezTo>
                  <a:pt x="21267" y="21600"/>
                  <a:pt x="21600" y="21242"/>
                  <a:pt x="21600" y="20801"/>
                </a:cubicBezTo>
                <a:lnTo>
                  <a:pt x="21600" y="799"/>
                </a:lnTo>
                <a:cubicBezTo>
                  <a:pt x="21600" y="358"/>
                  <a:pt x="21267" y="0"/>
                  <a:pt x="20856" y="0"/>
                </a:cubicBezTo>
                <a:lnTo>
                  <a:pt x="744" y="0"/>
                </a:lnTo>
                <a:close/>
              </a:path>
            </a:pathLst>
          </a:custGeom>
          <a:ln w="12700">
            <a:miter lim="400000"/>
          </a:ln>
        </p:spPr>
      </p:pic>
      <p:pic>
        <p:nvPicPr>
          <p:cNvPr id="463" name="image22.png"/>
          <p:cNvPicPr>
            <a:picLocks noChangeAspect="1"/>
          </p:cNvPicPr>
          <p:nvPr/>
        </p:nvPicPr>
        <p:blipFill>
          <a:blip r:embed="rId4">
            <a:extLst/>
          </a:blip>
          <a:srcRect b="36500"/>
          <a:stretch>
            <a:fillRect/>
          </a:stretch>
        </p:blipFill>
        <p:spPr>
          <a:xfrm>
            <a:off x="466655" y="5993405"/>
            <a:ext cx="3062718" cy="2940567"/>
          </a:xfrm>
          <a:prstGeom prst="rect">
            <a:avLst/>
          </a:prstGeom>
          <a:ln>
            <a:solidFill>
              <a:srgbClr val="28B3A2"/>
            </a:solidFill>
          </a:ln>
        </p:spPr>
      </p:pic>
      <p:pic>
        <p:nvPicPr>
          <p:cNvPr id="464" name="image23.png"/>
          <p:cNvPicPr>
            <a:picLocks noChangeAspect="1"/>
          </p:cNvPicPr>
          <p:nvPr/>
        </p:nvPicPr>
        <p:blipFill>
          <a:blip r:embed="rId5">
            <a:extLst/>
          </a:blip>
          <a:srcRect l="1739" r="875"/>
          <a:stretch>
            <a:fillRect/>
          </a:stretch>
        </p:blipFill>
        <p:spPr>
          <a:xfrm>
            <a:off x="4193441" y="5993405"/>
            <a:ext cx="3859631" cy="6126481"/>
          </a:xfrm>
          <a:prstGeom prst="rect">
            <a:avLst/>
          </a:prstGeom>
          <a:ln>
            <a:solidFill>
              <a:srgbClr val="28B3A2"/>
            </a:solidFill>
          </a:ln>
        </p:spPr>
      </p:pic>
      <p:pic>
        <p:nvPicPr>
          <p:cNvPr id="465" name="image24.png"/>
          <p:cNvPicPr>
            <a:picLocks noChangeAspect="1"/>
          </p:cNvPicPr>
          <p:nvPr/>
        </p:nvPicPr>
        <p:blipFill>
          <a:blip r:embed="rId6">
            <a:extLst/>
          </a:blip>
          <a:stretch>
            <a:fillRect/>
          </a:stretch>
        </p:blipFill>
        <p:spPr>
          <a:xfrm>
            <a:off x="8595703" y="5993405"/>
            <a:ext cx="4042994" cy="6126481"/>
          </a:xfrm>
          <a:prstGeom prst="rect">
            <a:avLst/>
          </a:prstGeom>
          <a:ln>
            <a:solidFill>
              <a:srgbClr val="28B3A2"/>
            </a:solidFill>
          </a:ln>
        </p:spPr>
      </p:pic>
      <p:sp>
        <p:nvSpPr>
          <p:cNvPr id="466" name="Shape 466"/>
          <p:cNvSpPr/>
          <p:nvPr/>
        </p:nvSpPr>
        <p:spPr>
          <a:xfrm>
            <a:off x="3388781" y="4551053"/>
            <a:ext cx="1216551" cy="503194"/>
          </a:xfrm>
          <a:prstGeom prst="rect">
            <a:avLst/>
          </a:prstGeom>
          <a:solidFill>
            <a:srgbClr val="EBEBEB"/>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pic>
        <p:nvPicPr>
          <p:cNvPr id="467" name="image20.png"/>
          <p:cNvPicPr>
            <a:picLocks noChangeAspect="1"/>
          </p:cNvPicPr>
          <p:nvPr/>
        </p:nvPicPr>
        <p:blipFill>
          <a:blip r:embed="rId2">
            <a:extLst/>
          </a:blip>
          <a:srcRect l="77271" t="40424" r="1525"/>
          <a:stretch>
            <a:fillRect/>
          </a:stretch>
        </p:blipFill>
        <p:spPr>
          <a:xfrm>
            <a:off x="4355168" y="3405876"/>
            <a:ext cx="964804" cy="2054185"/>
          </a:xfrm>
          <a:custGeom>
            <a:avLst/>
            <a:gdLst/>
            <a:ahLst/>
            <a:cxnLst>
              <a:cxn ang="0">
                <a:pos x="wd2" y="hd2"/>
              </a:cxn>
              <a:cxn ang="5400000">
                <a:pos x="wd2" y="hd2"/>
              </a:cxn>
              <a:cxn ang="10800000">
                <a:pos x="wd2" y="hd2"/>
              </a:cxn>
              <a:cxn ang="16200000">
                <a:pos x="wd2" y="hd2"/>
              </a:cxn>
            </a:cxnLst>
            <a:rect l="0" t="0" r="r" b="b"/>
            <a:pathLst>
              <a:path w="21600" h="21600" extrusionOk="0">
                <a:moveTo>
                  <a:pt x="3332" y="0"/>
                </a:moveTo>
                <a:cubicBezTo>
                  <a:pt x="1490" y="0"/>
                  <a:pt x="0" y="700"/>
                  <a:pt x="0" y="1565"/>
                </a:cubicBezTo>
                <a:lnTo>
                  <a:pt x="0" y="20035"/>
                </a:lnTo>
                <a:cubicBezTo>
                  <a:pt x="0" y="20900"/>
                  <a:pt x="1490" y="21600"/>
                  <a:pt x="3332" y="21600"/>
                </a:cubicBezTo>
                <a:lnTo>
                  <a:pt x="18259" y="21600"/>
                </a:lnTo>
                <a:cubicBezTo>
                  <a:pt x="20101" y="21600"/>
                  <a:pt x="21600" y="20900"/>
                  <a:pt x="21600" y="20035"/>
                </a:cubicBezTo>
                <a:lnTo>
                  <a:pt x="21600" y="1565"/>
                </a:lnTo>
                <a:cubicBezTo>
                  <a:pt x="21600" y="700"/>
                  <a:pt x="20101" y="0"/>
                  <a:pt x="18259" y="0"/>
                </a:cubicBezTo>
                <a:lnTo>
                  <a:pt x="3332" y="0"/>
                </a:lnTo>
                <a:close/>
              </a:path>
            </a:pathLst>
          </a:custGeom>
          <a:ln w="12700">
            <a:miter lim="400000"/>
          </a:ln>
        </p:spPr>
      </p:pic>
      <p:pic>
        <p:nvPicPr>
          <p:cNvPr id="468" name="image20.png"/>
          <p:cNvPicPr>
            <a:picLocks noChangeAspect="1"/>
          </p:cNvPicPr>
          <p:nvPr/>
        </p:nvPicPr>
        <p:blipFill>
          <a:blip r:embed="rId2">
            <a:extLst/>
          </a:blip>
          <a:srcRect t="50000" r="46537" b="5412"/>
          <a:stretch>
            <a:fillRect/>
          </a:stretch>
        </p:blipFill>
        <p:spPr>
          <a:xfrm>
            <a:off x="1103735" y="3723111"/>
            <a:ext cx="2430368" cy="1535908"/>
          </a:xfrm>
          <a:custGeom>
            <a:avLst/>
            <a:gdLst/>
            <a:ahLst/>
            <a:cxnLst>
              <a:cxn ang="0">
                <a:pos x="wd2" y="hd2"/>
              </a:cxn>
              <a:cxn ang="5400000">
                <a:pos x="wd2" y="hd2"/>
              </a:cxn>
              <a:cxn ang="10800000">
                <a:pos x="wd2" y="hd2"/>
              </a:cxn>
              <a:cxn ang="16200000">
                <a:pos x="wd2" y="hd2"/>
              </a:cxn>
            </a:cxnLst>
            <a:rect l="0" t="0" r="r" b="b"/>
            <a:pathLst>
              <a:path w="21600" h="21600" extrusionOk="0">
                <a:moveTo>
                  <a:pt x="924" y="0"/>
                </a:moveTo>
                <a:cubicBezTo>
                  <a:pt x="463" y="0"/>
                  <a:pt x="94" y="526"/>
                  <a:pt x="0" y="1211"/>
                </a:cubicBezTo>
                <a:lnTo>
                  <a:pt x="0" y="20389"/>
                </a:lnTo>
                <a:cubicBezTo>
                  <a:pt x="93" y="21076"/>
                  <a:pt x="462" y="21600"/>
                  <a:pt x="924" y="21600"/>
                </a:cubicBezTo>
                <a:lnTo>
                  <a:pt x="20637" y="21600"/>
                </a:lnTo>
                <a:cubicBezTo>
                  <a:pt x="21169" y="21600"/>
                  <a:pt x="21600" y="20917"/>
                  <a:pt x="21600" y="20076"/>
                </a:cubicBezTo>
                <a:lnTo>
                  <a:pt x="21600" y="1524"/>
                </a:lnTo>
                <a:cubicBezTo>
                  <a:pt x="21600" y="683"/>
                  <a:pt x="21169" y="0"/>
                  <a:pt x="20637" y="0"/>
                </a:cubicBezTo>
                <a:lnTo>
                  <a:pt x="924" y="0"/>
                </a:lnTo>
                <a:close/>
              </a:path>
            </a:pathLst>
          </a:custGeom>
          <a:ln w="12700">
            <a:miter lim="400000"/>
          </a:ln>
        </p:spPr>
      </p:pic>
      <p:sp>
        <p:nvSpPr>
          <p:cNvPr id="469" name="Shape 469"/>
          <p:cNvSpPr/>
          <p:nvPr/>
        </p:nvSpPr>
        <p:spPr>
          <a:xfrm>
            <a:off x="9469041" y="4551053"/>
            <a:ext cx="1216551" cy="651494"/>
          </a:xfrm>
          <a:prstGeom prst="rect">
            <a:avLst/>
          </a:prstGeom>
          <a:solidFill>
            <a:srgbClr val="EBEBEB"/>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pic>
        <p:nvPicPr>
          <p:cNvPr id="470" name="image21.png"/>
          <p:cNvPicPr>
            <a:picLocks noChangeAspect="1"/>
          </p:cNvPicPr>
          <p:nvPr/>
        </p:nvPicPr>
        <p:blipFill>
          <a:blip r:embed="rId3">
            <a:extLst/>
          </a:blip>
          <a:srcRect t="49644" r="46606" b="5286"/>
          <a:stretch>
            <a:fillRect/>
          </a:stretch>
        </p:blipFill>
        <p:spPr>
          <a:xfrm>
            <a:off x="7099441" y="3800840"/>
            <a:ext cx="2518569" cy="1610917"/>
          </a:xfrm>
          <a:custGeom>
            <a:avLst/>
            <a:gdLst/>
            <a:ahLst/>
            <a:cxnLst>
              <a:cxn ang="0">
                <a:pos x="wd2" y="hd2"/>
              </a:cxn>
              <a:cxn ang="5400000">
                <a:pos x="wd2" y="hd2"/>
              </a:cxn>
              <a:cxn ang="10800000">
                <a:pos x="wd2" y="hd2"/>
              </a:cxn>
              <a:cxn ang="16200000">
                <a:pos x="wd2" y="hd2"/>
              </a:cxn>
            </a:cxnLst>
            <a:rect l="0" t="0" r="r" b="b"/>
            <a:pathLst>
              <a:path w="21600" h="21600" extrusionOk="0">
                <a:moveTo>
                  <a:pt x="912" y="0"/>
                </a:moveTo>
                <a:cubicBezTo>
                  <a:pt x="409" y="0"/>
                  <a:pt x="0" y="639"/>
                  <a:pt x="0" y="1426"/>
                </a:cubicBezTo>
                <a:lnTo>
                  <a:pt x="0" y="20179"/>
                </a:lnTo>
                <a:cubicBezTo>
                  <a:pt x="0" y="20966"/>
                  <a:pt x="409" y="21600"/>
                  <a:pt x="912" y="21600"/>
                </a:cubicBezTo>
                <a:lnTo>
                  <a:pt x="20691" y="21600"/>
                </a:lnTo>
                <a:cubicBezTo>
                  <a:pt x="21195" y="21600"/>
                  <a:pt x="21600" y="20966"/>
                  <a:pt x="21600" y="20179"/>
                </a:cubicBezTo>
                <a:lnTo>
                  <a:pt x="21600" y="1426"/>
                </a:lnTo>
                <a:cubicBezTo>
                  <a:pt x="21600" y="639"/>
                  <a:pt x="21195" y="0"/>
                  <a:pt x="20691" y="0"/>
                </a:cubicBezTo>
                <a:lnTo>
                  <a:pt x="912" y="0"/>
                </a:lnTo>
                <a:close/>
              </a:path>
            </a:pathLst>
          </a:custGeom>
          <a:ln w="12700">
            <a:miter lim="400000"/>
          </a:ln>
        </p:spPr>
      </p:pic>
      <p:pic>
        <p:nvPicPr>
          <p:cNvPr id="471" name="image21.png"/>
          <p:cNvPicPr>
            <a:picLocks noChangeAspect="1"/>
          </p:cNvPicPr>
          <p:nvPr/>
        </p:nvPicPr>
        <p:blipFill>
          <a:blip r:embed="rId3">
            <a:extLst/>
          </a:blip>
          <a:srcRect l="77394" t="40239" r="1554" b="1278"/>
          <a:stretch>
            <a:fillRect/>
          </a:stretch>
        </p:blipFill>
        <p:spPr>
          <a:xfrm>
            <a:off x="10483085" y="3445894"/>
            <a:ext cx="992982" cy="2090342"/>
          </a:xfrm>
          <a:custGeom>
            <a:avLst/>
            <a:gdLst/>
            <a:ahLst/>
            <a:cxnLst>
              <a:cxn ang="0">
                <a:pos x="wd2" y="hd2"/>
              </a:cxn>
              <a:cxn ang="5400000">
                <a:pos x="wd2" y="hd2"/>
              </a:cxn>
              <a:cxn ang="10800000">
                <a:pos x="wd2" y="hd2"/>
              </a:cxn>
              <a:cxn ang="16200000">
                <a:pos x="wd2" y="hd2"/>
              </a:cxn>
            </a:cxnLst>
            <a:rect l="0" t="0" r="r" b="b"/>
            <a:pathLst>
              <a:path w="21600" h="21600" extrusionOk="0">
                <a:moveTo>
                  <a:pt x="3220" y="0"/>
                </a:moveTo>
                <a:cubicBezTo>
                  <a:pt x="1444" y="0"/>
                  <a:pt x="0" y="686"/>
                  <a:pt x="0" y="1530"/>
                </a:cubicBezTo>
                <a:lnTo>
                  <a:pt x="0" y="20070"/>
                </a:lnTo>
                <a:cubicBezTo>
                  <a:pt x="0" y="20914"/>
                  <a:pt x="1444" y="21600"/>
                  <a:pt x="3220" y="21600"/>
                </a:cubicBezTo>
                <a:lnTo>
                  <a:pt x="18388" y="21600"/>
                </a:lnTo>
                <a:cubicBezTo>
                  <a:pt x="20165" y="21600"/>
                  <a:pt x="21600" y="20914"/>
                  <a:pt x="21600" y="20070"/>
                </a:cubicBezTo>
                <a:lnTo>
                  <a:pt x="21600" y="1530"/>
                </a:lnTo>
                <a:cubicBezTo>
                  <a:pt x="21600" y="686"/>
                  <a:pt x="20165" y="0"/>
                  <a:pt x="18388" y="0"/>
                </a:cubicBezTo>
                <a:lnTo>
                  <a:pt x="3220" y="0"/>
                </a:lnTo>
                <a:close/>
              </a:path>
            </a:pathLst>
          </a:custGeom>
          <a:ln w="12700">
            <a:miter lim="400000"/>
          </a:ln>
        </p:spPr>
      </p:pic>
      <p:sp>
        <p:nvSpPr>
          <p:cNvPr id="472" name="Shape 472"/>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3.9</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p:nvPr/>
        </p:nvSpPr>
        <p:spPr>
          <a:xfrm>
            <a:off x="2387600" y="603250"/>
            <a:ext cx="8229600"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spcBef>
                <a:spcPts val="400"/>
              </a:spcBef>
              <a:defRPr sz="3400">
                <a:solidFill>
                  <a:srgbClr val="3382B0"/>
                </a:solidFill>
                <a:latin typeface="Avenir Heavy"/>
                <a:ea typeface="Avenir Heavy"/>
                <a:cs typeface="Avenir Heavy"/>
                <a:sym typeface="Avenir Heavy"/>
              </a:defRPr>
            </a:lvl1pPr>
          </a:lstStyle>
          <a:p>
            <a:r>
              <a:t>Final Design - Homepage</a:t>
            </a:r>
          </a:p>
        </p:txBody>
      </p:sp>
      <p:pic>
        <p:nvPicPr>
          <p:cNvPr id="475" name="image25.jpeg"/>
          <p:cNvPicPr>
            <a:picLocks noChangeAspect="1"/>
          </p:cNvPicPr>
          <p:nvPr/>
        </p:nvPicPr>
        <p:blipFill>
          <a:blip r:embed="rId2">
            <a:extLst/>
          </a:blip>
          <a:srcRect l="7254" t="10895" r="7254"/>
          <a:stretch>
            <a:fillRect/>
          </a:stretch>
        </p:blipFill>
        <p:spPr>
          <a:xfrm>
            <a:off x="-126604" y="1676321"/>
            <a:ext cx="13131486" cy="8775543"/>
          </a:xfrm>
          <a:prstGeom prst="rect">
            <a:avLst/>
          </a:prstGeom>
          <a:ln w="12700">
            <a:miter lim="400000"/>
          </a:ln>
        </p:spPr>
      </p:pic>
      <p:sp>
        <p:nvSpPr>
          <p:cNvPr id="476" name="Shape 476"/>
          <p:cNvSpPr/>
          <p:nvPr/>
        </p:nvSpPr>
        <p:spPr>
          <a:xfrm>
            <a:off x="8980" y="1652635"/>
            <a:ext cx="12986840" cy="1"/>
          </a:xfrm>
          <a:prstGeom prst="line">
            <a:avLst/>
          </a:prstGeom>
          <a:ln w="25400">
            <a:solidFill>
              <a:srgbClr val="3382B0"/>
            </a:solidFill>
            <a:miter lim="400000"/>
          </a:ln>
        </p:spPr>
        <p:txBody>
          <a:bodyPr lIns="50800" tIns="50800" rIns="50800" bIns="50800" anchor="ctr"/>
          <a:lstStyle/>
          <a:p>
            <a:pPr>
              <a:defRPr sz="2400"/>
            </a:pPr>
            <a:endParaRPr/>
          </a:p>
        </p:txBody>
      </p:sp>
      <p:sp>
        <p:nvSpPr>
          <p:cNvPr id="477" name="Shape 477"/>
          <p:cNvSpPr/>
          <p:nvPr/>
        </p:nvSpPr>
        <p:spPr>
          <a:xfrm>
            <a:off x="12231129" y="117468"/>
            <a:ext cx="606722"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3.10</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p:nvPr/>
        </p:nvSpPr>
        <p:spPr>
          <a:xfrm>
            <a:off x="2387600" y="603250"/>
            <a:ext cx="8229600"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spcBef>
                <a:spcPts val="400"/>
              </a:spcBef>
              <a:defRPr sz="3400">
                <a:solidFill>
                  <a:srgbClr val="3382B0"/>
                </a:solidFill>
                <a:latin typeface="Avenir Heavy"/>
                <a:ea typeface="Avenir Heavy"/>
                <a:cs typeface="Avenir Heavy"/>
                <a:sym typeface="Avenir Heavy"/>
              </a:defRPr>
            </a:lvl1pPr>
          </a:lstStyle>
          <a:p>
            <a:r>
              <a:t>Final Design - Dashboard</a:t>
            </a:r>
          </a:p>
        </p:txBody>
      </p:sp>
      <p:pic>
        <p:nvPicPr>
          <p:cNvPr id="480" name="image26.jpeg"/>
          <p:cNvPicPr>
            <a:picLocks noChangeAspect="1"/>
          </p:cNvPicPr>
          <p:nvPr/>
        </p:nvPicPr>
        <p:blipFill>
          <a:blip r:embed="rId2">
            <a:extLst/>
          </a:blip>
          <a:srcRect l="7254" t="10844" r="7254"/>
          <a:stretch>
            <a:fillRect/>
          </a:stretch>
        </p:blipFill>
        <p:spPr>
          <a:xfrm>
            <a:off x="-126604" y="1671192"/>
            <a:ext cx="13131801" cy="8780830"/>
          </a:xfrm>
          <a:prstGeom prst="rect">
            <a:avLst/>
          </a:prstGeom>
          <a:ln w="12700">
            <a:miter lim="400000"/>
          </a:ln>
        </p:spPr>
      </p:pic>
      <p:sp>
        <p:nvSpPr>
          <p:cNvPr id="481" name="Shape 481"/>
          <p:cNvSpPr/>
          <p:nvPr/>
        </p:nvSpPr>
        <p:spPr>
          <a:xfrm>
            <a:off x="8980" y="1652635"/>
            <a:ext cx="12986840" cy="1"/>
          </a:xfrm>
          <a:prstGeom prst="line">
            <a:avLst/>
          </a:prstGeom>
          <a:ln w="25400">
            <a:solidFill>
              <a:srgbClr val="3382B0"/>
            </a:solidFill>
            <a:miter lim="400000"/>
          </a:ln>
        </p:spPr>
        <p:txBody>
          <a:bodyPr lIns="50800" tIns="50800" rIns="50800" bIns="50800" anchor="ctr"/>
          <a:lstStyle/>
          <a:p>
            <a:pPr>
              <a:defRPr sz="2400"/>
            </a:pPr>
            <a:endParaRPr/>
          </a:p>
        </p:txBody>
      </p:sp>
      <p:sp>
        <p:nvSpPr>
          <p:cNvPr id="482" name="Shape 482"/>
          <p:cNvSpPr/>
          <p:nvPr/>
        </p:nvSpPr>
        <p:spPr>
          <a:xfrm>
            <a:off x="12231129" y="117468"/>
            <a:ext cx="606722"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3.11</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4" name="Shape 484"/>
          <p:cNvSpPr/>
          <p:nvPr/>
        </p:nvSpPr>
        <p:spPr>
          <a:xfrm>
            <a:off x="13993" y="677758"/>
            <a:ext cx="13188192" cy="1118398"/>
          </a:xfrm>
          <a:prstGeom prst="rect">
            <a:avLst/>
          </a:prstGeom>
          <a:solidFill>
            <a:srgbClr val="A6AAA9">
              <a:alpha val="30000"/>
            </a:srgbClr>
          </a:solidFill>
          <a:ln w="12700">
            <a:miter lim="400000"/>
          </a:ln>
        </p:spPr>
        <p:txBody>
          <a:bodyPr lIns="50800" tIns="50800" rIns="50800" bIns="50800" anchor="ctr"/>
          <a:lstStyle/>
          <a:p>
            <a:pPr>
              <a:defRPr sz="2400">
                <a:solidFill>
                  <a:srgbClr val="88471B"/>
                </a:solidFill>
              </a:defRPr>
            </a:pPr>
            <a:endParaRPr/>
          </a:p>
        </p:txBody>
      </p:sp>
      <p:sp>
        <p:nvSpPr>
          <p:cNvPr id="485" name="Shape 485"/>
          <p:cNvSpPr/>
          <p:nvPr/>
        </p:nvSpPr>
        <p:spPr>
          <a:xfrm flipH="1">
            <a:off x="66635" y="677294"/>
            <a:ext cx="1" cy="1119954"/>
          </a:xfrm>
          <a:prstGeom prst="line">
            <a:avLst/>
          </a:prstGeom>
          <a:ln w="127000">
            <a:solidFill>
              <a:srgbClr val="531B93"/>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86" name="Shape 486"/>
          <p:cNvSpPr>
            <a:spLocks noGrp="1"/>
          </p:cNvSpPr>
          <p:nvPr>
            <p:ph type="title"/>
          </p:nvPr>
        </p:nvSpPr>
        <p:spPr>
          <a:xfrm>
            <a:off x="340501" y="875007"/>
            <a:ext cx="11861801" cy="723901"/>
          </a:xfrm>
          <a:prstGeom prst="rect">
            <a:avLst/>
          </a:prstGeom>
        </p:spPr>
        <p:txBody>
          <a:bodyPr/>
          <a:lstStyle>
            <a:lvl1pPr algn="l">
              <a:spcBef>
                <a:spcPts val="2300"/>
              </a:spcBef>
              <a:defRPr sz="3600" cap="all">
                <a:solidFill>
                  <a:srgbClr val="531B93"/>
                </a:solidFill>
                <a:latin typeface="Gill Sans"/>
                <a:ea typeface="Gill Sans"/>
                <a:cs typeface="Gill Sans"/>
                <a:sym typeface="Gill Sans"/>
              </a:defRPr>
            </a:lvl1pPr>
          </a:lstStyle>
          <a:p>
            <a:r>
              <a:t>PROJeCTS</a:t>
            </a:r>
          </a:p>
        </p:txBody>
      </p:sp>
      <p:sp>
        <p:nvSpPr>
          <p:cNvPr id="487" name="Shape 487"/>
          <p:cNvSpPr/>
          <p:nvPr/>
        </p:nvSpPr>
        <p:spPr>
          <a:xfrm>
            <a:off x="12607049" y="117468"/>
            <a:ext cx="230802"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531B93"/>
                </a:solidFill>
                <a:latin typeface="Avenir Heavy"/>
                <a:ea typeface="Avenir Heavy"/>
                <a:cs typeface="Avenir Heavy"/>
                <a:sym typeface="Avenir Heavy"/>
              </a:defRPr>
            </a:lvl1pPr>
          </a:lstStyle>
          <a:p>
            <a:r>
              <a:t>4</a:t>
            </a:r>
          </a:p>
        </p:txBody>
      </p:sp>
      <p:sp>
        <p:nvSpPr>
          <p:cNvPr id="488" name="Shape 488"/>
          <p:cNvSpPr/>
          <p:nvPr/>
        </p:nvSpPr>
        <p:spPr>
          <a:xfrm>
            <a:off x="725770" y="2575520"/>
            <a:ext cx="11553260" cy="6310235"/>
          </a:xfrm>
          <a:prstGeom prst="rect">
            <a:avLst/>
          </a:prstGeom>
          <a:solidFill>
            <a:srgbClr val="FFFFFF">
              <a:alpha val="84805"/>
            </a:srgbClr>
          </a:solidFill>
          <a:ln w="12700">
            <a:miter lim="400000"/>
          </a:ln>
        </p:spPr>
        <p:txBody>
          <a:bodyPr lIns="50800" tIns="50800" rIns="50800" bIns="50800" anchor="ctr"/>
          <a:lstStyle/>
          <a:p>
            <a:pPr>
              <a:defRPr sz="2400">
                <a:solidFill>
                  <a:srgbClr val="FFFFFF"/>
                </a:solidFill>
              </a:defRPr>
            </a:pPr>
            <a:endParaRPr/>
          </a:p>
        </p:txBody>
      </p:sp>
      <p:sp>
        <p:nvSpPr>
          <p:cNvPr id="489" name="Shape 489"/>
          <p:cNvSpPr/>
          <p:nvPr/>
        </p:nvSpPr>
        <p:spPr>
          <a:xfrm>
            <a:off x="438150" y="2514599"/>
            <a:ext cx="11112501" cy="787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000">
                <a:solidFill>
                  <a:srgbClr val="797979"/>
                </a:solidFill>
                <a:latin typeface="Avenir Medium"/>
                <a:ea typeface="Avenir Medium"/>
                <a:cs typeface="Avenir Medium"/>
                <a:sym typeface="Avenir Medium"/>
              </a:defRPr>
            </a:lvl1pPr>
          </a:lstStyle>
          <a:p>
            <a:r>
              <a:t>Worked with number of companies and clients from various domains, located across the globe. Summary of few projects will be covered in the following slides.</a:t>
            </a:r>
          </a:p>
        </p:txBody>
      </p:sp>
      <p:sp>
        <p:nvSpPr>
          <p:cNvPr id="490" name="Shape 490"/>
          <p:cNvSpPr/>
          <p:nvPr/>
        </p:nvSpPr>
        <p:spPr>
          <a:xfrm>
            <a:off x="438150" y="4210944"/>
            <a:ext cx="11299851" cy="497287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numCol="2" spcCol="564992"/>
          <a:lstStyle/>
          <a:p>
            <a:pPr algn="l">
              <a:defRPr sz="1800">
                <a:solidFill>
                  <a:srgbClr val="531B93"/>
                </a:solidFill>
                <a:latin typeface="Avenir Medium"/>
                <a:ea typeface="Avenir Medium"/>
                <a:cs typeface="Avenir Medium"/>
                <a:sym typeface="Avenir Medium"/>
              </a:defRPr>
            </a:pPr>
            <a:r>
              <a:t>Banks</a:t>
            </a:r>
          </a:p>
          <a:p>
            <a:pPr marL="603250" lvl="1" indent="-222250" algn="l">
              <a:buSzPct val="75000"/>
              <a:buChar char="•"/>
              <a:defRPr sz="1800">
                <a:solidFill>
                  <a:srgbClr val="212121"/>
                </a:solidFill>
                <a:latin typeface="Avenir Medium"/>
                <a:ea typeface="Avenir Medium"/>
                <a:cs typeface="Avenir Medium"/>
                <a:sym typeface="Avenir Medium"/>
              </a:defRPr>
            </a:pPr>
            <a:r>
              <a:t>Standard bank of South Africa</a:t>
            </a:r>
          </a:p>
          <a:p>
            <a:pPr marL="603250" lvl="1" indent="-222250" algn="l">
              <a:buSzPct val="75000"/>
              <a:buChar char="•"/>
              <a:defRPr sz="1800">
                <a:solidFill>
                  <a:srgbClr val="212121"/>
                </a:solidFill>
                <a:latin typeface="Avenir Medium"/>
                <a:ea typeface="Avenir Medium"/>
                <a:cs typeface="Avenir Medium"/>
                <a:sym typeface="Avenir Medium"/>
              </a:defRPr>
            </a:pPr>
            <a:r>
              <a:t>Development Bank of Singapore</a:t>
            </a:r>
          </a:p>
          <a:p>
            <a:pPr marL="603250" lvl="1" indent="-222250" algn="l">
              <a:buSzPct val="75000"/>
              <a:buChar char="•"/>
              <a:defRPr sz="1800">
                <a:solidFill>
                  <a:srgbClr val="212121"/>
                </a:solidFill>
                <a:latin typeface="Avenir Medium"/>
                <a:ea typeface="Avenir Medium"/>
                <a:cs typeface="Avenir Medium"/>
                <a:sym typeface="Avenir Medium"/>
              </a:defRPr>
            </a:pPr>
            <a:r>
              <a:t>ICICI Bank</a:t>
            </a:r>
          </a:p>
          <a:p>
            <a:pPr marL="603250" lvl="1" indent="-222250" algn="l">
              <a:buSzPct val="75000"/>
              <a:buChar char="•"/>
              <a:defRPr sz="1800">
                <a:solidFill>
                  <a:srgbClr val="212121"/>
                </a:solidFill>
                <a:latin typeface="Avenir Medium"/>
                <a:ea typeface="Avenir Medium"/>
                <a:cs typeface="Avenir Medium"/>
                <a:sym typeface="Avenir Medium"/>
              </a:defRPr>
            </a:pPr>
            <a:r>
              <a:t>IDFC Bank</a:t>
            </a:r>
            <a:br/>
            <a:endParaRPr/>
          </a:p>
          <a:p>
            <a:pPr algn="l">
              <a:defRPr sz="1800">
                <a:solidFill>
                  <a:srgbClr val="531B93"/>
                </a:solidFill>
                <a:latin typeface="Avenir Medium"/>
                <a:ea typeface="Avenir Medium"/>
                <a:cs typeface="Avenir Medium"/>
                <a:sym typeface="Avenir Medium"/>
              </a:defRPr>
            </a:pPr>
            <a:r>
              <a:t>Non Banking Financial Companies</a:t>
            </a:r>
          </a:p>
          <a:p>
            <a:pPr marL="603250" lvl="1" indent="-222250" algn="l">
              <a:buSzPct val="75000"/>
              <a:buChar char="•"/>
              <a:defRPr sz="1800">
                <a:solidFill>
                  <a:srgbClr val="212121"/>
                </a:solidFill>
                <a:latin typeface="Avenir Medium"/>
                <a:ea typeface="Avenir Medium"/>
                <a:cs typeface="Avenir Medium"/>
                <a:sym typeface="Avenir Medium"/>
              </a:defRPr>
            </a:pPr>
            <a:r>
              <a:t>L&amp;T Finance</a:t>
            </a:r>
          </a:p>
          <a:p>
            <a:pPr marL="603250" lvl="1" indent="-222250" algn="l">
              <a:buSzPct val="75000"/>
              <a:buChar char="•"/>
              <a:defRPr sz="1800">
                <a:solidFill>
                  <a:srgbClr val="212121"/>
                </a:solidFill>
                <a:latin typeface="Avenir Medium"/>
                <a:ea typeface="Avenir Medium"/>
                <a:cs typeface="Avenir Medium"/>
                <a:sym typeface="Avenir Medium"/>
              </a:defRPr>
            </a:pPr>
            <a:r>
              <a:t>Fincare</a:t>
            </a:r>
            <a:br/>
            <a:endParaRPr/>
          </a:p>
          <a:p>
            <a:pPr algn="l">
              <a:defRPr sz="1800">
                <a:solidFill>
                  <a:srgbClr val="531B93"/>
                </a:solidFill>
                <a:latin typeface="Avenir Medium"/>
                <a:ea typeface="Avenir Medium"/>
                <a:cs typeface="Avenir Medium"/>
                <a:sym typeface="Avenir Medium"/>
              </a:defRPr>
            </a:pPr>
            <a:r>
              <a:t>Insurance Companies</a:t>
            </a:r>
          </a:p>
          <a:p>
            <a:pPr marL="603250" lvl="1" indent="-222250" algn="l">
              <a:buSzPct val="75000"/>
              <a:buChar char="•"/>
              <a:defRPr sz="1800">
                <a:solidFill>
                  <a:srgbClr val="212121"/>
                </a:solidFill>
                <a:latin typeface="Avenir Medium"/>
                <a:ea typeface="Avenir Medium"/>
                <a:cs typeface="Avenir Medium"/>
                <a:sym typeface="Avenir Medium"/>
              </a:defRPr>
            </a:pPr>
            <a:r>
              <a:t>L&amp;T Insurance</a:t>
            </a:r>
          </a:p>
          <a:p>
            <a:pPr marL="603250" lvl="1" indent="-222250" algn="l">
              <a:buSzPct val="75000"/>
              <a:buChar char="•"/>
              <a:defRPr sz="1800">
                <a:solidFill>
                  <a:srgbClr val="212121"/>
                </a:solidFill>
                <a:latin typeface="Avenir Medium"/>
                <a:ea typeface="Avenir Medium"/>
                <a:cs typeface="Avenir Medium"/>
                <a:sym typeface="Avenir Medium"/>
              </a:defRPr>
            </a:pPr>
            <a:r>
              <a:t>Bharti AXA Health Insurance</a:t>
            </a:r>
          </a:p>
          <a:p>
            <a:pPr marL="603250" lvl="1" indent="-222250" algn="l">
              <a:buSzPct val="75000"/>
              <a:buChar char="•"/>
              <a:defRPr sz="1800">
                <a:solidFill>
                  <a:srgbClr val="212121"/>
                </a:solidFill>
                <a:latin typeface="Avenir Medium"/>
                <a:ea typeface="Avenir Medium"/>
                <a:cs typeface="Avenir Medium"/>
                <a:sym typeface="Avenir Medium"/>
              </a:defRPr>
            </a:pPr>
            <a:r>
              <a:t>Aditya Birla Life Insurance</a:t>
            </a:r>
            <a:br/>
            <a:endParaRPr/>
          </a:p>
          <a:p>
            <a:pPr algn="l">
              <a:defRPr sz="1800">
                <a:solidFill>
                  <a:srgbClr val="531B93"/>
                </a:solidFill>
                <a:latin typeface="Avenir Medium"/>
                <a:ea typeface="Avenir Medium"/>
                <a:cs typeface="Avenir Medium"/>
                <a:sym typeface="Avenir Medium"/>
              </a:defRPr>
            </a:pPr>
            <a:r>
              <a:t>Robotics and Production Line</a:t>
            </a:r>
          </a:p>
          <a:p>
            <a:pPr marL="603250" lvl="1" indent="-222250" algn="l">
              <a:buSzPct val="75000"/>
              <a:buChar char="•"/>
              <a:defRPr sz="1800">
                <a:solidFill>
                  <a:srgbClr val="212121"/>
                </a:solidFill>
                <a:latin typeface="Avenir Medium"/>
                <a:ea typeface="Avenir Medium"/>
                <a:cs typeface="Avenir Medium"/>
                <a:sym typeface="Avenir Medium"/>
              </a:defRPr>
            </a:pPr>
            <a:r>
              <a:t>ABB</a:t>
            </a:r>
          </a:p>
          <a:p>
            <a:pPr marL="603250" lvl="1" indent="-222250" algn="l">
              <a:buSzPct val="75000"/>
              <a:buChar char="•"/>
              <a:defRPr sz="1800">
                <a:solidFill>
                  <a:srgbClr val="212121"/>
                </a:solidFill>
                <a:latin typeface="Avenir Medium"/>
                <a:ea typeface="Avenir Medium"/>
                <a:cs typeface="Avenir Medium"/>
                <a:sym typeface="Avenir Medium"/>
              </a:defRPr>
            </a:pPr>
            <a:r>
              <a:t>Bosch</a:t>
            </a:r>
            <a:br/>
            <a:endParaRPr/>
          </a:p>
          <a:p>
            <a:pPr algn="l">
              <a:defRPr sz="1800">
                <a:solidFill>
                  <a:srgbClr val="531B93"/>
                </a:solidFill>
                <a:latin typeface="Avenir Medium"/>
                <a:ea typeface="Avenir Medium"/>
                <a:cs typeface="Avenir Medium"/>
                <a:sym typeface="Avenir Medium"/>
              </a:defRPr>
            </a:pPr>
            <a:r>
              <a:t>Software Companies</a:t>
            </a:r>
          </a:p>
          <a:p>
            <a:pPr marL="603250" lvl="1" indent="-222250" algn="l">
              <a:buSzPct val="75000"/>
              <a:buChar char="•"/>
              <a:defRPr sz="1800">
                <a:solidFill>
                  <a:srgbClr val="212121"/>
                </a:solidFill>
                <a:latin typeface="Avenir Medium"/>
                <a:ea typeface="Avenir Medium"/>
                <a:cs typeface="Avenir Medium"/>
                <a:sym typeface="Avenir Medium"/>
              </a:defRPr>
            </a:pPr>
            <a:r>
              <a:t>Oracle Financial Services Software</a:t>
            </a:r>
          </a:p>
          <a:p>
            <a:pPr marL="603250" lvl="1" indent="-222250" algn="l">
              <a:buSzPct val="75000"/>
              <a:buChar char="•"/>
              <a:defRPr sz="1800">
                <a:latin typeface="Avenir Medium"/>
                <a:ea typeface="Avenir Medium"/>
                <a:cs typeface="Avenir Medium"/>
                <a:sym typeface="Avenir Medium"/>
              </a:defRPr>
            </a:pPr>
            <a:r>
              <a:t>Infosys</a:t>
            </a:r>
          </a:p>
          <a:p>
            <a:pPr algn="l">
              <a:defRPr sz="1800">
                <a:solidFill>
                  <a:srgbClr val="3382B0"/>
                </a:solidFill>
                <a:latin typeface="Avenir Medium"/>
                <a:ea typeface="Avenir Medium"/>
                <a:cs typeface="Avenir Medium"/>
                <a:sym typeface="Avenir Medium"/>
              </a:defRPr>
            </a:pPr>
            <a:endParaRPr/>
          </a:p>
          <a:p>
            <a:pPr algn="l">
              <a:defRPr sz="1800">
                <a:solidFill>
                  <a:srgbClr val="531B93"/>
                </a:solidFill>
                <a:latin typeface="Avenir Medium"/>
                <a:ea typeface="Avenir Medium"/>
                <a:cs typeface="Avenir Medium"/>
                <a:sym typeface="Avenir Medium"/>
              </a:defRPr>
            </a:pPr>
            <a:r>
              <a:t>Telecommunication Companies</a:t>
            </a:r>
          </a:p>
          <a:p>
            <a:pPr marL="603250" lvl="1" indent="-222250" algn="l">
              <a:buSzPct val="75000"/>
              <a:buChar char="•"/>
              <a:defRPr sz="1800">
                <a:solidFill>
                  <a:srgbClr val="212121"/>
                </a:solidFill>
                <a:latin typeface="Avenir Medium"/>
                <a:ea typeface="Avenir Medium"/>
                <a:cs typeface="Avenir Medium"/>
                <a:sym typeface="Avenir Medium"/>
              </a:defRPr>
            </a:pPr>
            <a:r>
              <a:t>T-Mobile</a:t>
            </a:r>
          </a:p>
          <a:p>
            <a:pPr marL="603250" lvl="1" indent="-222250" algn="l">
              <a:buSzPct val="75000"/>
              <a:buChar char="•"/>
              <a:defRPr sz="1800">
                <a:solidFill>
                  <a:srgbClr val="212121"/>
                </a:solidFill>
                <a:latin typeface="Avenir Medium"/>
                <a:ea typeface="Avenir Medium"/>
                <a:cs typeface="Avenir Medium"/>
                <a:sym typeface="Avenir Medium"/>
              </a:defRPr>
            </a:pPr>
            <a:r>
              <a:t>Airtel</a:t>
            </a:r>
          </a:p>
          <a:p>
            <a:pPr algn="l">
              <a:defRPr sz="1800">
                <a:solidFill>
                  <a:srgbClr val="212121"/>
                </a:solidFill>
                <a:latin typeface="Avenir Medium"/>
                <a:ea typeface="Avenir Medium"/>
                <a:cs typeface="Avenir Medium"/>
                <a:sym typeface="Avenir Medium"/>
              </a:defRPr>
            </a:pPr>
            <a:endParaRPr/>
          </a:p>
          <a:p>
            <a:pPr algn="l">
              <a:defRPr sz="1800">
                <a:solidFill>
                  <a:srgbClr val="531B93"/>
                </a:solidFill>
                <a:latin typeface="Avenir Medium"/>
                <a:ea typeface="Avenir Medium"/>
                <a:cs typeface="Avenir Medium"/>
                <a:sym typeface="Avenir Medium"/>
              </a:defRPr>
            </a:pPr>
            <a:r>
              <a:t>E-commerce</a:t>
            </a:r>
          </a:p>
          <a:p>
            <a:pPr marL="603250" lvl="1" indent="-222250" algn="l">
              <a:buSzPct val="75000"/>
              <a:buChar char="•"/>
              <a:defRPr sz="1800">
                <a:solidFill>
                  <a:srgbClr val="212121"/>
                </a:solidFill>
                <a:latin typeface="Avenir Medium"/>
                <a:ea typeface="Avenir Medium"/>
                <a:cs typeface="Avenir Medium"/>
                <a:sym typeface="Avenir Medium"/>
              </a:defRPr>
            </a:pPr>
            <a:r>
              <a:t>Snapdeal</a:t>
            </a:r>
          </a:p>
        </p:txBody>
      </p:sp>
      <p:sp>
        <p:nvSpPr>
          <p:cNvPr id="491" name="Shape 491"/>
          <p:cNvSpPr/>
          <p:nvPr/>
        </p:nvSpPr>
        <p:spPr>
          <a:xfrm>
            <a:off x="438150" y="3585474"/>
            <a:ext cx="11112501" cy="4445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000">
                <a:solidFill>
                  <a:srgbClr val="531B93"/>
                </a:solidFill>
                <a:latin typeface="Avenir Heavy"/>
                <a:ea typeface="Avenir Heavy"/>
                <a:cs typeface="Avenir Heavy"/>
                <a:sym typeface="Avenir Heavy"/>
              </a:defRPr>
            </a:lvl1pPr>
          </a:lstStyle>
          <a:p>
            <a:r>
              <a:t>CLIENT LIST:</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p:nvPr/>
        </p:nvSpPr>
        <p:spPr>
          <a:xfrm>
            <a:off x="13993" y="677758"/>
            <a:ext cx="13188192" cy="1118398"/>
          </a:xfrm>
          <a:prstGeom prst="rect">
            <a:avLst/>
          </a:prstGeom>
          <a:solidFill>
            <a:srgbClr val="A6AAA9">
              <a:alpha val="30000"/>
            </a:srgbClr>
          </a:solidFill>
          <a:ln w="12700">
            <a:miter lim="400000"/>
          </a:ln>
        </p:spPr>
        <p:txBody>
          <a:bodyPr lIns="50800" tIns="50800" rIns="50800" bIns="50800" anchor="ctr"/>
          <a:lstStyle/>
          <a:p>
            <a:pPr>
              <a:defRPr sz="2400">
                <a:solidFill>
                  <a:srgbClr val="88471B"/>
                </a:solidFill>
              </a:defRPr>
            </a:pPr>
            <a:endParaRPr/>
          </a:p>
        </p:txBody>
      </p:sp>
      <p:sp>
        <p:nvSpPr>
          <p:cNvPr id="494" name="Shape 494"/>
          <p:cNvSpPr/>
          <p:nvPr/>
        </p:nvSpPr>
        <p:spPr>
          <a:xfrm flipH="1">
            <a:off x="66635" y="677294"/>
            <a:ext cx="1" cy="1119954"/>
          </a:xfrm>
          <a:prstGeom prst="line">
            <a:avLst/>
          </a:prstGeom>
          <a:ln w="127000">
            <a:solidFill>
              <a:srgbClr val="531B93"/>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95" name="Shape 495"/>
          <p:cNvSpPr>
            <a:spLocks noGrp="1"/>
          </p:cNvSpPr>
          <p:nvPr>
            <p:ph type="title"/>
          </p:nvPr>
        </p:nvSpPr>
        <p:spPr>
          <a:xfrm>
            <a:off x="340501" y="875007"/>
            <a:ext cx="11861801" cy="723901"/>
          </a:xfrm>
          <a:prstGeom prst="rect">
            <a:avLst/>
          </a:prstGeom>
        </p:spPr>
        <p:txBody>
          <a:bodyPr/>
          <a:lstStyle>
            <a:lvl1pPr algn="l">
              <a:spcBef>
                <a:spcPts val="2300"/>
              </a:spcBef>
              <a:defRPr sz="3600" cap="all">
                <a:solidFill>
                  <a:srgbClr val="531B93"/>
                </a:solidFill>
                <a:latin typeface="Gill Sans"/>
                <a:ea typeface="Gill Sans"/>
                <a:cs typeface="Gill Sans"/>
                <a:sym typeface="Gill Sans"/>
              </a:defRPr>
            </a:lvl1pPr>
          </a:lstStyle>
          <a:p>
            <a:r>
              <a:t>PROJeCTS</a:t>
            </a:r>
          </a:p>
        </p:txBody>
      </p:sp>
      <p:sp>
        <p:nvSpPr>
          <p:cNvPr id="496" name="Shape 496"/>
          <p:cNvSpPr/>
          <p:nvPr/>
        </p:nvSpPr>
        <p:spPr>
          <a:xfrm>
            <a:off x="12607049" y="117468"/>
            <a:ext cx="230802"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531B93"/>
                </a:solidFill>
                <a:latin typeface="Avenir Heavy"/>
                <a:ea typeface="Avenir Heavy"/>
                <a:cs typeface="Avenir Heavy"/>
                <a:sym typeface="Avenir Heavy"/>
              </a:defRPr>
            </a:lvl1pPr>
          </a:lstStyle>
          <a:p>
            <a:r>
              <a:t>4</a:t>
            </a:r>
          </a:p>
        </p:txBody>
      </p:sp>
      <p:sp>
        <p:nvSpPr>
          <p:cNvPr id="497" name="Shape 497"/>
          <p:cNvSpPr/>
          <p:nvPr/>
        </p:nvSpPr>
        <p:spPr>
          <a:xfrm>
            <a:off x="725770" y="2575520"/>
            <a:ext cx="11553260" cy="6310235"/>
          </a:xfrm>
          <a:prstGeom prst="rect">
            <a:avLst/>
          </a:prstGeom>
          <a:solidFill>
            <a:srgbClr val="FFFFFF">
              <a:alpha val="84805"/>
            </a:srgbClr>
          </a:solidFill>
          <a:ln w="12700">
            <a:miter lim="400000"/>
          </a:ln>
        </p:spPr>
        <p:txBody>
          <a:bodyPr lIns="50800" tIns="50800" rIns="50800" bIns="50800" anchor="ctr"/>
          <a:lstStyle/>
          <a:p>
            <a:pPr>
              <a:defRPr sz="2400">
                <a:solidFill>
                  <a:srgbClr val="FFFFFF"/>
                </a:solidFill>
              </a:defRPr>
            </a:pPr>
            <a:endParaRPr/>
          </a:p>
        </p:txBody>
      </p:sp>
      <p:sp>
        <p:nvSpPr>
          <p:cNvPr id="498" name="Shape 498"/>
          <p:cNvSpPr/>
          <p:nvPr/>
        </p:nvSpPr>
        <p:spPr>
          <a:xfrm>
            <a:off x="438150" y="2315889"/>
            <a:ext cx="12498526" cy="698293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numCol="2" spcCol="624926"/>
          <a:lstStyle/>
          <a:p>
            <a:pPr marL="317500" indent="-317500" algn="l">
              <a:lnSpc>
                <a:spcPct val="200000"/>
              </a:lnSpc>
              <a:buSzPct val="100000"/>
              <a:buAutoNum type="arabicPeriod"/>
              <a:defRPr sz="1800">
                <a:solidFill>
                  <a:srgbClr val="531B93"/>
                </a:solidFill>
                <a:latin typeface="Avenir Medium"/>
                <a:ea typeface="Avenir Medium"/>
                <a:cs typeface="Avenir Medium"/>
                <a:sym typeface="Avenir Medium"/>
              </a:defRPr>
            </a:pPr>
            <a:r>
              <a:t>Designing for Artificial Intelligence</a:t>
            </a:r>
          </a:p>
          <a:p>
            <a:pPr marL="317500" indent="-317500" algn="l">
              <a:lnSpc>
                <a:spcPct val="200000"/>
              </a:lnSpc>
              <a:buSzPct val="100000"/>
              <a:buAutoNum type="arabicPeriod"/>
              <a:defRPr sz="1800">
                <a:solidFill>
                  <a:srgbClr val="531B93"/>
                </a:solidFill>
                <a:latin typeface="Avenir Medium"/>
                <a:ea typeface="Avenir Medium"/>
                <a:cs typeface="Avenir Medium"/>
                <a:sym typeface="Avenir Medium"/>
              </a:defRPr>
            </a:pPr>
            <a:r>
              <a:t>Interactive Voice Response System</a:t>
            </a:r>
          </a:p>
          <a:p>
            <a:pPr marL="317500" indent="-317500" algn="l">
              <a:lnSpc>
                <a:spcPct val="150000"/>
              </a:lnSpc>
              <a:buSzPct val="100000"/>
              <a:buAutoNum type="arabicPeriod"/>
              <a:defRPr sz="1800">
                <a:solidFill>
                  <a:srgbClr val="531B93"/>
                </a:solidFill>
                <a:latin typeface="Avenir Medium"/>
                <a:ea typeface="Avenir Medium"/>
                <a:cs typeface="Avenir Medium"/>
                <a:sym typeface="Avenir Medium"/>
              </a:defRPr>
            </a:pPr>
            <a:r>
              <a:t>Design Study</a:t>
            </a:r>
          </a:p>
          <a:p>
            <a:pPr marL="539750" lvl="1" indent="-222250" algn="l">
              <a:lnSpc>
                <a:spcPct val="150000"/>
              </a:lnSpc>
              <a:buSzPct val="75000"/>
              <a:buChar char="•"/>
              <a:defRPr sz="1800">
                <a:solidFill>
                  <a:srgbClr val="212121"/>
                </a:solidFill>
                <a:latin typeface="Avenir Book"/>
                <a:ea typeface="Avenir Book"/>
                <a:cs typeface="Avenir Book"/>
                <a:sym typeface="Avenir Book"/>
              </a:defRPr>
            </a:pPr>
            <a:r>
              <a:t>Paper 1: Pre-attentive processing</a:t>
            </a:r>
          </a:p>
          <a:p>
            <a:pPr marL="539750" lvl="1" indent="-222250" algn="l">
              <a:lnSpc>
                <a:spcPct val="150000"/>
              </a:lnSpc>
              <a:buSzPct val="75000"/>
              <a:buChar char="•"/>
              <a:defRPr sz="1800">
                <a:solidFill>
                  <a:srgbClr val="212121"/>
                </a:solidFill>
                <a:latin typeface="Avenir Book"/>
                <a:ea typeface="Avenir Book"/>
                <a:cs typeface="Avenir Book"/>
                <a:sym typeface="Avenir Book"/>
              </a:defRPr>
            </a:pPr>
            <a:r>
              <a:t>Paper 2: Prior knowledge and long-term memory</a:t>
            </a:r>
          </a:p>
          <a:p>
            <a:pPr marL="539750" lvl="1" indent="-222250" algn="l">
              <a:lnSpc>
                <a:spcPct val="150000"/>
              </a:lnSpc>
              <a:buSzPct val="75000"/>
              <a:buChar char="•"/>
              <a:defRPr sz="1800">
                <a:solidFill>
                  <a:srgbClr val="212121"/>
                </a:solidFill>
                <a:latin typeface="Avenir Book"/>
                <a:ea typeface="Avenir Book"/>
                <a:cs typeface="Avenir Book"/>
                <a:sym typeface="Avenir Book"/>
              </a:defRPr>
            </a:pPr>
            <a:r>
              <a:t>Paper 3: Metacognition in decision making</a:t>
            </a:r>
          </a:p>
          <a:p>
            <a:pPr marL="539750" lvl="1" indent="-222250" algn="l">
              <a:lnSpc>
                <a:spcPct val="150000"/>
              </a:lnSpc>
              <a:spcBef>
                <a:spcPts val="1000"/>
              </a:spcBef>
              <a:buSzPct val="75000"/>
              <a:buChar char="•"/>
              <a:defRPr sz="1800">
                <a:solidFill>
                  <a:srgbClr val="212121"/>
                </a:solidFill>
                <a:latin typeface="Avenir Book"/>
                <a:ea typeface="Avenir Book"/>
                <a:cs typeface="Avenir Book"/>
                <a:sym typeface="Avenir Book"/>
              </a:defRPr>
            </a:pPr>
            <a:r>
              <a:t>Paper 4: Working memory Designing for the semi-literates</a:t>
            </a:r>
          </a:p>
          <a:p>
            <a:pPr marL="317500" indent="-317500" algn="l">
              <a:lnSpc>
                <a:spcPct val="200000"/>
              </a:lnSpc>
              <a:buSzPct val="100000"/>
              <a:buAutoNum type="arabicPeriod"/>
              <a:defRPr sz="1800">
                <a:solidFill>
                  <a:srgbClr val="531B93"/>
                </a:solidFill>
                <a:latin typeface="Avenir Medium"/>
                <a:ea typeface="Avenir Medium"/>
                <a:cs typeface="Avenir Medium"/>
                <a:sym typeface="Avenir Medium"/>
              </a:defRPr>
            </a:pPr>
            <a:r>
              <a:t>Designing for the semi-literates</a:t>
            </a:r>
          </a:p>
          <a:p>
            <a:pPr marL="317500" indent="-317500" algn="l">
              <a:lnSpc>
                <a:spcPct val="150000"/>
              </a:lnSpc>
              <a:buSzPct val="100000"/>
              <a:buAutoNum type="arabicPeriod"/>
              <a:defRPr sz="1800">
                <a:solidFill>
                  <a:srgbClr val="531B93"/>
                </a:solidFill>
                <a:latin typeface="Avenir Medium"/>
                <a:ea typeface="Avenir Medium"/>
                <a:cs typeface="Avenir Medium"/>
                <a:sym typeface="Avenir Medium"/>
              </a:defRPr>
            </a:pPr>
            <a:r>
              <a:t>Expert Review (Usability Assessment)</a:t>
            </a:r>
          </a:p>
          <a:p>
            <a:pPr marL="539750" lvl="1" indent="-222250" algn="l">
              <a:lnSpc>
                <a:spcPct val="150000"/>
              </a:lnSpc>
              <a:buSzPct val="75000"/>
              <a:buChar char="•"/>
              <a:defRPr sz="1800">
                <a:solidFill>
                  <a:srgbClr val="212121"/>
                </a:solidFill>
                <a:latin typeface="Avenir Book"/>
                <a:ea typeface="Avenir Book"/>
                <a:cs typeface="Avenir Book"/>
                <a:sym typeface="Avenir Book"/>
              </a:defRPr>
            </a:pPr>
            <a:r>
              <a:t>Talent Recruit</a:t>
            </a:r>
          </a:p>
          <a:p>
            <a:pPr marL="539750" lvl="1" indent="-222250" algn="l">
              <a:lnSpc>
                <a:spcPct val="150000"/>
              </a:lnSpc>
              <a:spcBef>
                <a:spcPts val="1000"/>
              </a:spcBef>
              <a:buSzPct val="75000"/>
              <a:buChar char="•"/>
              <a:defRPr sz="1800">
                <a:solidFill>
                  <a:srgbClr val="212121"/>
                </a:solidFill>
                <a:latin typeface="Avenir Book"/>
                <a:ea typeface="Avenir Book"/>
                <a:cs typeface="Avenir Book"/>
                <a:sym typeface="Avenir Book"/>
              </a:defRPr>
            </a:pPr>
            <a:r>
              <a:t>American Express, India</a:t>
            </a:r>
          </a:p>
          <a:p>
            <a:pPr marL="317500" indent="-317500" algn="l">
              <a:lnSpc>
                <a:spcPct val="200000"/>
              </a:lnSpc>
              <a:buSzPct val="100000"/>
              <a:buAutoNum type="arabicPeriod"/>
              <a:defRPr sz="1800">
                <a:solidFill>
                  <a:srgbClr val="531B93"/>
                </a:solidFill>
                <a:latin typeface="Avenir Medium"/>
                <a:ea typeface="Avenir Medium"/>
                <a:cs typeface="Avenir Medium"/>
                <a:sym typeface="Avenir Medium"/>
              </a:defRPr>
            </a:pPr>
            <a:r>
              <a:t>Designing for Efficiency</a:t>
            </a:r>
          </a:p>
          <a:p>
            <a:pPr marL="317500" indent="-317500" algn="l">
              <a:lnSpc>
                <a:spcPct val="200000"/>
              </a:lnSpc>
              <a:buSzPct val="100000"/>
              <a:buAutoNum type="arabicPeriod"/>
              <a:defRPr sz="1800">
                <a:solidFill>
                  <a:srgbClr val="531B93"/>
                </a:solidFill>
                <a:latin typeface="Avenir Medium"/>
                <a:ea typeface="Avenir Medium"/>
                <a:cs typeface="Avenir Medium"/>
                <a:sym typeface="Avenir Medium"/>
              </a:defRPr>
            </a:pPr>
            <a:r>
              <a:t>Quick Guide to UX Strategy</a:t>
            </a:r>
          </a:p>
          <a:p>
            <a:pPr marL="317500" indent="-317500" algn="l">
              <a:lnSpc>
                <a:spcPct val="200000"/>
              </a:lnSpc>
              <a:buSzPct val="100000"/>
              <a:buAutoNum type="arabicPeriod"/>
              <a:defRPr sz="1800">
                <a:solidFill>
                  <a:srgbClr val="531B93"/>
                </a:solidFill>
                <a:latin typeface="Avenir Medium"/>
                <a:ea typeface="Avenir Medium"/>
                <a:cs typeface="Avenir Medium"/>
                <a:sym typeface="Avenir Medium"/>
              </a:defRPr>
            </a:pPr>
            <a:r>
              <a:t>Designing for Disruption</a:t>
            </a:r>
          </a:p>
          <a:p>
            <a:pPr marL="317500" indent="-317500" algn="l">
              <a:lnSpc>
                <a:spcPct val="150000"/>
              </a:lnSpc>
              <a:buSzPct val="100000"/>
              <a:buAutoNum type="arabicPeriod"/>
              <a:defRPr sz="1800">
                <a:solidFill>
                  <a:srgbClr val="531B93"/>
                </a:solidFill>
                <a:latin typeface="Avenir Medium"/>
                <a:ea typeface="Avenir Medium"/>
                <a:cs typeface="Avenir Medium"/>
                <a:sym typeface="Avenir Medium"/>
              </a:defRPr>
            </a:pPr>
            <a:r>
              <a:t>Write-ups</a:t>
            </a:r>
          </a:p>
          <a:p>
            <a:pPr marL="539750" indent="-222250" algn="l">
              <a:lnSpc>
                <a:spcPct val="150000"/>
              </a:lnSpc>
              <a:buSzPct val="75000"/>
              <a:buChar char="•"/>
              <a:defRPr sz="1800">
                <a:solidFill>
                  <a:srgbClr val="212121"/>
                </a:solidFill>
                <a:latin typeface="Avenir Book"/>
                <a:ea typeface="Avenir Book"/>
                <a:cs typeface="Avenir Book"/>
                <a:sym typeface="Avenir Book"/>
              </a:defRPr>
            </a:pPr>
            <a:r>
              <a:t>How do usability practitioners categorize and rate usability problems?</a:t>
            </a:r>
          </a:p>
          <a:p>
            <a:pPr marL="539750" indent="-222250" algn="l">
              <a:lnSpc>
                <a:spcPct val="150000"/>
              </a:lnSpc>
              <a:buSzPct val="75000"/>
              <a:buChar char="•"/>
              <a:defRPr sz="1800">
                <a:solidFill>
                  <a:srgbClr val="212121"/>
                </a:solidFill>
                <a:latin typeface="Avenir Book"/>
                <a:ea typeface="Avenir Book"/>
                <a:cs typeface="Avenir Book"/>
                <a:sym typeface="Avenir Book"/>
              </a:defRPr>
            </a:pPr>
            <a:r>
              <a:t>Reliability of usability evaluation methods</a:t>
            </a:r>
          </a:p>
          <a:p>
            <a:pPr marL="539750" indent="-222250" algn="l">
              <a:lnSpc>
                <a:spcPct val="150000"/>
              </a:lnSpc>
              <a:buSzPct val="75000"/>
              <a:buChar char="•"/>
              <a:defRPr sz="1800">
                <a:solidFill>
                  <a:srgbClr val="212121"/>
                </a:solidFill>
                <a:latin typeface="Avenir Book"/>
                <a:ea typeface="Avenir Book"/>
                <a:cs typeface="Avenir Book"/>
                <a:sym typeface="Avenir Book"/>
              </a:defRPr>
            </a:pPr>
            <a:r>
              <a:t>Color, trust, and online store choice:  A narrative review</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p:nvPr/>
        </p:nvSpPr>
        <p:spPr>
          <a:xfrm>
            <a:off x="13993" y="677758"/>
            <a:ext cx="13188192" cy="1118398"/>
          </a:xfrm>
          <a:prstGeom prst="rect">
            <a:avLst/>
          </a:prstGeom>
          <a:solidFill>
            <a:srgbClr val="A6AAA9">
              <a:alpha val="30000"/>
            </a:srgbClr>
          </a:solidFill>
          <a:ln w="12700">
            <a:miter lim="400000"/>
          </a:ln>
        </p:spPr>
        <p:txBody>
          <a:bodyPr lIns="50800" tIns="50800" rIns="50800" bIns="50800" anchor="ctr"/>
          <a:lstStyle/>
          <a:p>
            <a:pPr>
              <a:defRPr sz="2400">
                <a:solidFill>
                  <a:srgbClr val="88471B"/>
                </a:solidFill>
              </a:defRPr>
            </a:pPr>
            <a:endParaRPr/>
          </a:p>
        </p:txBody>
      </p:sp>
      <p:sp>
        <p:nvSpPr>
          <p:cNvPr id="129" name="Shape 129"/>
          <p:cNvSpPr/>
          <p:nvPr/>
        </p:nvSpPr>
        <p:spPr>
          <a:xfrm>
            <a:off x="-155196" y="8132618"/>
            <a:ext cx="13188191" cy="899874"/>
          </a:xfrm>
          <a:prstGeom prst="rect">
            <a:avLst/>
          </a:prstGeom>
          <a:solidFill>
            <a:srgbClr val="A6AAA9">
              <a:alpha val="30000"/>
            </a:srgbClr>
          </a:solidFill>
          <a:ln w="12700">
            <a:miter lim="400000"/>
          </a:ln>
        </p:spPr>
        <p:txBody>
          <a:bodyPr lIns="50800" tIns="50800" rIns="50800" bIns="50800" anchor="ctr"/>
          <a:lstStyle/>
          <a:p>
            <a:pPr>
              <a:defRPr sz="2400">
                <a:solidFill>
                  <a:srgbClr val="88471B"/>
                </a:solidFill>
              </a:defRPr>
            </a:pPr>
            <a:endParaRPr/>
          </a:p>
        </p:txBody>
      </p:sp>
      <p:sp>
        <p:nvSpPr>
          <p:cNvPr id="130" name="Shape 130"/>
          <p:cNvSpPr/>
          <p:nvPr/>
        </p:nvSpPr>
        <p:spPr>
          <a:xfrm>
            <a:off x="340501" y="7659006"/>
            <a:ext cx="12044887" cy="381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1600">
                <a:solidFill>
                  <a:srgbClr val="424242"/>
                </a:solidFill>
                <a:latin typeface="Avenir Roman"/>
                <a:ea typeface="Avenir Roman"/>
                <a:cs typeface="Avenir Roman"/>
                <a:sym typeface="Avenir Roman"/>
              </a:defRPr>
            </a:lvl1pPr>
          </a:lstStyle>
          <a:p>
            <a:r>
              <a:t>Also to understand the user-product/service interaction, it’s always good to kept in mind the following product/service life cycle:</a:t>
            </a:r>
          </a:p>
        </p:txBody>
      </p:sp>
      <p:sp>
        <p:nvSpPr>
          <p:cNvPr id="131" name="Shape 131"/>
          <p:cNvSpPr/>
          <p:nvPr/>
        </p:nvSpPr>
        <p:spPr>
          <a:xfrm>
            <a:off x="11584850" y="8274379"/>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2" name="Shape 132"/>
          <p:cNvSpPr/>
          <p:nvPr/>
        </p:nvSpPr>
        <p:spPr>
          <a:xfrm flipV="1">
            <a:off x="11584850" y="8539245"/>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33" name="Shape 133"/>
          <p:cNvSpPr/>
          <p:nvPr/>
        </p:nvSpPr>
        <p:spPr>
          <a:xfrm>
            <a:off x="359236" y="8377999"/>
            <a:ext cx="1192302"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53585F"/>
                </a:solidFill>
                <a:latin typeface="Avenir Medium"/>
                <a:ea typeface="Avenir Medium"/>
                <a:cs typeface="Avenir Medium"/>
                <a:sym typeface="Avenir Medium"/>
              </a:defRPr>
            </a:lvl1pPr>
          </a:lstStyle>
          <a:p>
            <a:r>
              <a:t>AWARENESS</a:t>
            </a:r>
          </a:p>
        </p:txBody>
      </p:sp>
      <p:sp>
        <p:nvSpPr>
          <p:cNvPr id="134" name="Shape 134"/>
          <p:cNvSpPr/>
          <p:nvPr/>
        </p:nvSpPr>
        <p:spPr>
          <a:xfrm>
            <a:off x="2041547" y="8377999"/>
            <a:ext cx="1575995"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53585F"/>
                </a:solidFill>
                <a:latin typeface="Avenir Medium"/>
                <a:ea typeface="Avenir Medium"/>
                <a:cs typeface="Avenir Medium"/>
                <a:sym typeface="Avenir Medium"/>
              </a:defRPr>
            </a:lvl1pPr>
          </a:lstStyle>
          <a:p>
            <a:r>
              <a:t>CONSIDERATION</a:t>
            </a:r>
          </a:p>
        </p:txBody>
      </p:sp>
      <p:sp>
        <p:nvSpPr>
          <p:cNvPr id="135" name="Shape 135"/>
          <p:cNvSpPr/>
          <p:nvPr/>
        </p:nvSpPr>
        <p:spPr>
          <a:xfrm>
            <a:off x="4285833" y="8377999"/>
            <a:ext cx="759537"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53585F"/>
                </a:solidFill>
                <a:latin typeface="Avenir Medium"/>
                <a:ea typeface="Avenir Medium"/>
                <a:cs typeface="Avenir Medium"/>
                <a:sym typeface="Avenir Medium"/>
              </a:defRPr>
            </a:lvl1pPr>
          </a:lstStyle>
          <a:p>
            <a:r>
              <a:t>INTENT</a:t>
            </a:r>
          </a:p>
        </p:txBody>
      </p:sp>
      <p:sp>
        <p:nvSpPr>
          <p:cNvPr id="136" name="Shape 136"/>
          <p:cNvSpPr/>
          <p:nvPr/>
        </p:nvSpPr>
        <p:spPr>
          <a:xfrm>
            <a:off x="5566942" y="8377999"/>
            <a:ext cx="1336033" cy="3429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1400">
                <a:solidFill>
                  <a:srgbClr val="53585F"/>
                </a:solidFill>
                <a:latin typeface="Avenir Medium"/>
                <a:ea typeface="Avenir Medium"/>
                <a:cs typeface="Avenir Medium"/>
                <a:sym typeface="Avenir Medium"/>
              </a:defRPr>
            </a:lvl1pPr>
          </a:lstStyle>
          <a:p>
            <a:r>
              <a:t>PURCHASE</a:t>
            </a:r>
          </a:p>
        </p:txBody>
      </p:sp>
      <p:sp>
        <p:nvSpPr>
          <p:cNvPr id="137" name="Shape 137"/>
          <p:cNvSpPr/>
          <p:nvPr/>
        </p:nvSpPr>
        <p:spPr>
          <a:xfrm>
            <a:off x="7343774" y="8377999"/>
            <a:ext cx="1022682"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53585F"/>
                </a:solidFill>
                <a:latin typeface="Avenir Medium"/>
                <a:ea typeface="Avenir Medium"/>
                <a:cs typeface="Avenir Medium"/>
                <a:sym typeface="Avenir Medium"/>
              </a:defRPr>
            </a:lvl1pPr>
          </a:lstStyle>
          <a:p>
            <a:r>
              <a:t>CONSUME</a:t>
            </a:r>
          </a:p>
        </p:txBody>
      </p:sp>
      <p:sp>
        <p:nvSpPr>
          <p:cNvPr id="138" name="Shape 138"/>
          <p:cNvSpPr/>
          <p:nvPr/>
        </p:nvSpPr>
        <p:spPr>
          <a:xfrm>
            <a:off x="9005461" y="8377999"/>
            <a:ext cx="914223"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53585F"/>
                </a:solidFill>
                <a:latin typeface="Avenir Medium"/>
                <a:ea typeface="Avenir Medium"/>
                <a:cs typeface="Avenir Medium"/>
                <a:sym typeface="Avenir Medium"/>
              </a:defRPr>
            </a:lvl1pPr>
          </a:lstStyle>
          <a:p>
            <a:r>
              <a:t>MANAGE</a:t>
            </a:r>
          </a:p>
        </p:txBody>
      </p:sp>
      <p:sp>
        <p:nvSpPr>
          <p:cNvPr id="139" name="Shape 139"/>
          <p:cNvSpPr/>
          <p:nvPr/>
        </p:nvSpPr>
        <p:spPr>
          <a:xfrm>
            <a:off x="10626266" y="8377999"/>
            <a:ext cx="862128"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53585F"/>
                </a:solidFill>
                <a:latin typeface="Avenir Medium"/>
                <a:ea typeface="Avenir Medium"/>
                <a:cs typeface="Avenir Medium"/>
                <a:sym typeface="Avenir Medium"/>
              </a:defRPr>
            </a:lvl1pPr>
          </a:lstStyle>
          <a:p>
            <a:r>
              <a:t>LOYALTY</a:t>
            </a:r>
          </a:p>
        </p:txBody>
      </p:sp>
      <p:sp>
        <p:nvSpPr>
          <p:cNvPr id="140" name="Shape 140"/>
          <p:cNvSpPr/>
          <p:nvPr/>
        </p:nvSpPr>
        <p:spPr>
          <a:xfrm>
            <a:off x="12041711" y="8377999"/>
            <a:ext cx="687351"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53585F"/>
                </a:solidFill>
                <a:latin typeface="Avenir Medium"/>
                <a:ea typeface="Avenir Medium"/>
                <a:cs typeface="Avenir Medium"/>
                <a:sym typeface="Avenir Medium"/>
              </a:defRPr>
            </a:lvl1pPr>
          </a:lstStyle>
          <a:p>
            <a:r>
              <a:t>SHARE</a:t>
            </a:r>
          </a:p>
        </p:txBody>
      </p:sp>
      <p:sp>
        <p:nvSpPr>
          <p:cNvPr id="141" name="Shape 141"/>
          <p:cNvSpPr/>
          <p:nvPr/>
        </p:nvSpPr>
        <p:spPr>
          <a:xfrm>
            <a:off x="3750765" y="8274379"/>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2" name="Shape 142"/>
          <p:cNvSpPr/>
          <p:nvPr/>
        </p:nvSpPr>
        <p:spPr>
          <a:xfrm flipV="1">
            <a:off x="3750765" y="8539245"/>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3" name="Shape 143"/>
          <p:cNvSpPr/>
          <p:nvPr/>
        </p:nvSpPr>
        <p:spPr>
          <a:xfrm>
            <a:off x="5205821" y="8280508"/>
            <a:ext cx="273017" cy="273017"/>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4" name="Shape 144"/>
          <p:cNvSpPr/>
          <p:nvPr/>
        </p:nvSpPr>
        <p:spPr>
          <a:xfrm flipV="1">
            <a:off x="5205821" y="8545374"/>
            <a:ext cx="273017" cy="273017"/>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5" name="Shape 145"/>
          <p:cNvSpPr/>
          <p:nvPr/>
        </p:nvSpPr>
        <p:spPr>
          <a:xfrm>
            <a:off x="6902179" y="8291464"/>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6" name="Shape 146"/>
          <p:cNvSpPr/>
          <p:nvPr/>
        </p:nvSpPr>
        <p:spPr>
          <a:xfrm flipV="1">
            <a:off x="6902179" y="8556330"/>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7" name="Shape 147"/>
          <p:cNvSpPr/>
          <p:nvPr/>
        </p:nvSpPr>
        <p:spPr>
          <a:xfrm>
            <a:off x="10104393" y="8274379"/>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8" name="Shape 148"/>
          <p:cNvSpPr/>
          <p:nvPr/>
        </p:nvSpPr>
        <p:spPr>
          <a:xfrm flipV="1">
            <a:off x="10104393" y="8539245"/>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49" name="Shape 149"/>
          <p:cNvSpPr/>
          <p:nvPr/>
        </p:nvSpPr>
        <p:spPr>
          <a:xfrm>
            <a:off x="8522336" y="8274379"/>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50" name="Shape 150"/>
          <p:cNvSpPr/>
          <p:nvPr/>
        </p:nvSpPr>
        <p:spPr>
          <a:xfrm flipV="1">
            <a:off x="8522336" y="8539245"/>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51" name="Shape 151"/>
          <p:cNvSpPr/>
          <p:nvPr/>
        </p:nvSpPr>
        <p:spPr>
          <a:xfrm>
            <a:off x="1635308" y="8274379"/>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52" name="Shape 152"/>
          <p:cNvSpPr/>
          <p:nvPr/>
        </p:nvSpPr>
        <p:spPr>
          <a:xfrm flipV="1">
            <a:off x="1635308" y="8539245"/>
            <a:ext cx="273016" cy="273016"/>
          </a:xfrm>
          <a:prstGeom prst="line">
            <a:avLst/>
          </a:prstGeom>
          <a:ln w="12700">
            <a:solidFill>
              <a:srgbClr val="3382B1"/>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53" name="Shape 153"/>
          <p:cNvSpPr/>
          <p:nvPr/>
        </p:nvSpPr>
        <p:spPr>
          <a:xfrm flipH="1">
            <a:off x="53935" y="676666"/>
            <a:ext cx="1" cy="1120582"/>
          </a:xfrm>
          <a:prstGeom prst="line">
            <a:avLst/>
          </a:prstGeom>
          <a:ln w="127000">
            <a:solidFill>
              <a:srgbClr val="3382B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154" name="ada_05_2x2.jpg"/>
          <p:cNvPicPr>
            <a:picLocks noChangeAspect="1"/>
          </p:cNvPicPr>
          <p:nvPr/>
        </p:nvPicPr>
        <p:blipFill>
          <a:blip r:embed="rId2">
            <a:extLst/>
          </a:blip>
          <a:srcRect l="4408" t="21786" r="49434" b="2436"/>
          <a:stretch>
            <a:fillRect/>
          </a:stretch>
        </p:blipFill>
        <p:spPr>
          <a:xfrm>
            <a:off x="6972322" y="2920402"/>
            <a:ext cx="1904956" cy="190497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12700">
            <a:miter lim="400000"/>
          </a:ln>
        </p:spPr>
      </p:pic>
      <p:pic>
        <p:nvPicPr>
          <p:cNvPr id="155" name="3002033-poster-942-drawing-line-between-clever-and-creepy-customer-data.jpg"/>
          <p:cNvPicPr>
            <a:picLocks noChangeAspect="1"/>
          </p:cNvPicPr>
          <p:nvPr/>
        </p:nvPicPr>
        <p:blipFill>
          <a:blip r:embed="rId3">
            <a:extLst/>
          </a:blip>
          <a:srcRect l="36196" r="36196" b="45882"/>
          <a:stretch>
            <a:fillRect/>
          </a:stretch>
        </p:blipFill>
        <p:spPr>
          <a:xfrm>
            <a:off x="9863443" y="2917737"/>
            <a:ext cx="1904956" cy="1902087"/>
          </a:xfrm>
          <a:custGeom>
            <a:avLst/>
            <a:gdLst/>
            <a:ahLst/>
            <a:cxnLst>
              <a:cxn ang="0">
                <a:pos x="wd2" y="hd2"/>
              </a:cxn>
              <a:cxn ang="5400000">
                <a:pos x="wd2" y="hd2"/>
              </a:cxn>
              <a:cxn ang="10800000">
                <a:pos x="wd2" y="hd2"/>
              </a:cxn>
              <a:cxn ang="16200000">
                <a:pos x="wd2" y="hd2"/>
              </a:cxn>
            </a:cxnLst>
            <a:rect l="0" t="0" r="r" b="b"/>
            <a:pathLst>
              <a:path w="19679" h="20593" extrusionOk="0">
                <a:moveTo>
                  <a:pt x="9240" y="0"/>
                </a:moveTo>
                <a:cubicBezTo>
                  <a:pt x="6926" y="147"/>
                  <a:pt x="4650" y="1137"/>
                  <a:pt x="2882" y="2990"/>
                </a:cubicBezTo>
                <a:cubicBezTo>
                  <a:pt x="-961" y="7017"/>
                  <a:pt x="-961" y="13546"/>
                  <a:pt x="2882" y="17573"/>
                </a:cubicBezTo>
                <a:cubicBezTo>
                  <a:pt x="6724" y="21600"/>
                  <a:pt x="12954" y="21600"/>
                  <a:pt x="16796" y="17573"/>
                </a:cubicBezTo>
                <a:cubicBezTo>
                  <a:pt x="20639" y="13546"/>
                  <a:pt x="20639" y="7017"/>
                  <a:pt x="16796" y="2990"/>
                </a:cubicBezTo>
                <a:cubicBezTo>
                  <a:pt x="15028" y="1137"/>
                  <a:pt x="12752" y="147"/>
                  <a:pt x="10438" y="0"/>
                </a:cubicBezTo>
                <a:lnTo>
                  <a:pt x="9240" y="0"/>
                </a:lnTo>
                <a:close/>
              </a:path>
            </a:pathLst>
          </a:custGeom>
          <a:ln w="12700">
            <a:miter lim="400000"/>
          </a:ln>
        </p:spPr>
      </p:pic>
      <p:pic>
        <p:nvPicPr>
          <p:cNvPr id="156" name="6051fe5fae90d368eb75da2b743dbb5c.jpg"/>
          <p:cNvPicPr>
            <a:picLocks noChangeAspect="1"/>
          </p:cNvPicPr>
          <p:nvPr/>
        </p:nvPicPr>
        <p:blipFill>
          <a:blip r:embed="rId4">
            <a:extLst/>
          </a:blip>
          <a:srcRect l="9901" t="35666" b="4240"/>
          <a:stretch>
            <a:fillRect/>
          </a:stretch>
        </p:blipFill>
        <p:spPr>
          <a:xfrm>
            <a:off x="3988207" y="2920402"/>
            <a:ext cx="1904123" cy="1904978"/>
          </a:xfrm>
          <a:custGeom>
            <a:avLst/>
            <a:gdLst/>
            <a:ahLst/>
            <a:cxnLst>
              <a:cxn ang="0">
                <a:pos x="wd2" y="hd2"/>
              </a:cxn>
              <a:cxn ang="5400000">
                <a:pos x="wd2" y="hd2"/>
              </a:cxn>
              <a:cxn ang="10800000">
                <a:pos x="wd2" y="hd2"/>
              </a:cxn>
              <a:cxn ang="16200000">
                <a:pos x="wd2" y="hd2"/>
              </a:cxn>
            </a:cxnLst>
            <a:rect l="0" t="0" r="r" b="b"/>
            <a:pathLst>
              <a:path w="20594" h="20595" extrusionOk="0">
                <a:moveTo>
                  <a:pt x="10301" y="0"/>
                </a:moveTo>
                <a:cubicBezTo>
                  <a:pt x="7665" y="0"/>
                  <a:pt x="5029" y="1006"/>
                  <a:pt x="3017" y="3016"/>
                </a:cubicBezTo>
                <a:cubicBezTo>
                  <a:pt x="-1006" y="7038"/>
                  <a:pt x="-1006" y="13557"/>
                  <a:pt x="3017" y="17579"/>
                </a:cubicBezTo>
                <a:cubicBezTo>
                  <a:pt x="7040" y="21600"/>
                  <a:pt x="13562" y="21600"/>
                  <a:pt x="17585" y="17579"/>
                </a:cubicBezTo>
                <a:cubicBezTo>
                  <a:pt x="19551" y="15614"/>
                  <a:pt x="20549" y="13053"/>
                  <a:pt x="20594" y="10478"/>
                </a:cubicBezTo>
                <a:lnTo>
                  <a:pt x="20594" y="10117"/>
                </a:lnTo>
                <a:cubicBezTo>
                  <a:pt x="20549" y="7542"/>
                  <a:pt x="19551" y="4981"/>
                  <a:pt x="17585" y="3016"/>
                </a:cubicBezTo>
                <a:cubicBezTo>
                  <a:pt x="15574" y="1006"/>
                  <a:pt x="12937" y="0"/>
                  <a:pt x="10301" y="0"/>
                </a:cubicBezTo>
                <a:close/>
              </a:path>
            </a:pathLst>
          </a:custGeom>
          <a:ln w="12700">
            <a:miter lim="400000"/>
          </a:ln>
        </p:spPr>
      </p:pic>
      <p:pic>
        <p:nvPicPr>
          <p:cNvPr id="157" name="SUCCESS-INSIGHTS7.jpg"/>
          <p:cNvPicPr>
            <a:picLocks noChangeAspect="1"/>
          </p:cNvPicPr>
          <p:nvPr/>
        </p:nvPicPr>
        <p:blipFill>
          <a:blip r:embed="rId5">
            <a:extLst/>
          </a:blip>
          <a:srcRect l="37640" t="1863" r="20058" b="1101"/>
          <a:stretch>
            <a:fillRect/>
          </a:stretch>
        </p:blipFill>
        <p:spPr>
          <a:xfrm>
            <a:off x="1054122" y="2920402"/>
            <a:ext cx="1904956" cy="1904978"/>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12700">
            <a:miter lim="400000"/>
          </a:ln>
        </p:spPr>
      </p:pic>
      <p:sp>
        <p:nvSpPr>
          <p:cNvPr id="158" name="Shape 158"/>
          <p:cNvSpPr>
            <a:spLocks noGrp="1"/>
          </p:cNvSpPr>
          <p:nvPr>
            <p:ph type="title"/>
          </p:nvPr>
        </p:nvSpPr>
        <p:spPr>
          <a:xfrm>
            <a:off x="340501" y="875007"/>
            <a:ext cx="11861801" cy="723901"/>
          </a:xfrm>
          <a:prstGeom prst="rect">
            <a:avLst/>
          </a:prstGeom>
        </p:spPr>
        <p:txBody>
          <a:bodyPr/>
          <a:lstStyle>
            <a:lvl1pPr algn="l">
              <a:spcBef>
                <a:spcPts val="2300"/>
              </a:spcBef>
              <a:defRPr sz="3600" cap="all">
                <a:solidFill>
                  <a:srgbClr val="3382B1"/>
                </a:solidFill>
                <a:latin typeface="Gill Sans"/>
                <a:ea typeface="Gill Sans"/>
                <a:cs typeface="Gill Sans"/>
                <a:sym typeface="Gill Sans"/>
              </a:defRPr>
            </a:lvl1pPr>
          </a:lstStyle>
          <a:p>
            <a:r>
              <a:t>approach</a:t>
            </a:r>
          </a:p>
        </p:txBody>
      </p:sp>
      <p:sp>
        <p:nvSpPr>
          <p:cNvPr id="159" name="Shape 159"/>
          <p:cNvSpPr/>
          <p:nvPr/>
        </p:nvSpPr>
        <p:spPr>
          <a:xfrm>
            <a:off x="12607049" y="117468"/>
            <a:ext cx="230802"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1"/>
                </a:solidFill>
                <a:latin typeface="Avenir Heavy"/>
                <a:ea typeface="Avenir Heavy"/>
                <a:cs typeface="Avenir Heavy"/>
                <a:sym typeface="Avenir Heavy"/>
              </a:defRPr>
            </a:lvl1pPr>
          </a:lstStyle>
          <a:p>
            <a:r>
              <a:t>1</a:t>
            </a:r>
          </a:p>
        </p:txBody>
      </p:sp>
      <p:sp>
        <p:nvSpPr>
          <p:cNvPr id="160" name="Shape 160"/>
          <p:cNvSpPr/>
          <p:nvPr/>
        </p:nvSpPr>
        <p:spPr>
          <a:xfrm>
            <a:off x="7065560" y="5745357"/>
            <a:ext cx="1718480" cy="660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defRPr sz="1600">
                <a:solidFill>
                  <a:srgbClr val="5E5E5E"/>
                </a:solidFill>
                <a:latin typeface="Avenir Roman"/>
                <a:ea typeface="Avenir Roman"/>
                <a:cs typeface="Avenir Roman"/>
                <a:sym typeface="Avenir Roman"/>
              </a:defRPr>
            </a:lvl1pPr>
          </a:lstStyle>
          <a:p>
            <a:r>
              <a:t>One size does not fit all</a:t>
            </a:r>
          </a:p>
        </p:txBody>
      </p:sp>
      <p:sp>
        <p:nvSpPr>
          <p:cNvPr id="161" name="Shape 161"/>
          <p:cNvSpPr/>
          <p:nvPr/>
        </p:nvSpPr>
        <p:spPr>
          <a:xfrm>
            <a:off x="7306098" y="5082559"/>
            <a:ext cx="123740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2000">
                <a:solidFill>
                  <a:srgbClr val="3382B1"/>
                </a:solidFill>
                <a:latin typeface="Avenir Heavy"/>
                <a:ea typeface="Avenir Heavy"/>
                <a:cs typeface="Avenir Heavy"/>
                <a:sym typeface="Avenir Heavy"/>
              </a:defRPr>
            </a:lvl1pPr>
          </a:lstStyle>
          <a:p>
            <a:r>
              <a:t>CRAFTED</a:t>
            </a:r>
          </a:p>
        </p:txBody>
      </p:sp>
      <p:sp>
        <p:nvSpPr>
          <p:cNvPr id="162" name="Shape 162"/>
          <p:cNvSpPr/>
          <p:nvPr/>
        </p:nvSpPr>
        <p:spPr>
          <a:xfrm>
            <a:off x="9833612" y="5745357"/>
            <a:ext cx="1964619" cy="660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defRPr sz="1600">
                <a:solidFill>
                  <a:srgbClr val="5E5E5E"/>
                </a:solidFill>
                <a:latin typeface="Avenir Roman"/>
                <a:ea typeface="Avenir Roman"/>
                <a:cs typeface="Avenir Roman"/>
                <a:sym typeface="Avenir Roman"/>
              </a:defRPr>
            </a:lvl1pPr>
          </a:lstStyle>
          <a:p>
            <a:r>
              <a:t>Contextually responsive.</a:t>
            </a:r>
          </a:p>
        </p:txBody>
      </p:sp>
      <p:sp>
        <p:nvSpPr>
          <p:cNvPr id="163" name="Shape 163"/>
          <p:cNvSpPr/>
          <p:nvPr/>
        </p:nvSpPr>
        <p:spPr>
          <a:xfrm>
            <a:off x="9752592" y="5082559"/>
            <a:ext cx="2126658"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2000">
                <a:solidFill>
                  <a:srgbClr val="3382B1"/>
                </a:solidFill>
                <a:latin typeface="Avenir Heavy"/>
                <a:ea typeface="Avenir Heavy"/>
                <a:cs typeface="Avenir Heavy"/>
                <a:sym typeface="Avenir Heavy"/>
              </a:defRPr>
            </a:lvl1pPr>
          </a:lstStyle>
          <a:p>
            <a:r>
              <a:t>INSIGHT DRIVEN</a:t>
            </a:r>
          </a:p>
        </p:txBody>
      </p:sp>
      <p:sp>
        <p:nvSpPr>
          <p:cNvPr id="164" name="Shape 164"/>
          <p:cNvSpPr/>
          <p:nvPr/>
        </p:nvSpPr>
        <p:spPr>
          <a:xfrm>
            <a:off x="4309660" y="5082559"/>
            <a:ext cx="1261280"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2000">
                <a:solidFill>
                  <a:srgbClr val="3382B1"/>
                </a:solidFill>
                <a:latin typeface="Avenir Heavy"/>
                <a:ea typeface="Avenir Heavy"/>
                <a:cs typeface="Avenir Heavy"/>
                <a:sym typeface="Avenir Heavy"/>
              </a:defRPr>
            </a:lvl1pPr>
          </a:lstStyle>
          <a:p>
            <a:r>
              <a:t>EMPATHY</a:t>
            </a:r>
          </a:p>
        </p:txBody>
      </p:sp>
      <p:sp>
        <p:nvSpPr>
          <p:cNvPr id="165" name="Shape 165"/>
          <p:cNvSpPr/>
          <p:nvPr/>
        </p:nvSpPr>
        <p:spPr>
          <a:xfrm>
            <a:off x="4152303" y="5745357"/>
            <a:ext cx="1575994" cy="660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defRPr sz="1600">
                <a:solidFill>
                  <a:srgbClr val="5E5E5E"/>
                </a:solidFill>
                <a:latin typeface="Avenir Roman"/>
                <a:ea typeface="Avenir Roman"/>
                <a:cs typeface="Avenir Roman"/>
                <a:sym typeface="Avenir Roman"/>
              </a:defRPr>
            </a:lvl1pPr>
          </a:lstStyle>
          <a:p>
            <a:r>
              <a:t>For users and co-workers</a:t>
            </a:r>
          </a:p>
        </p:txBody>
      </p:sp>
      <p:sp>
        <p:nvSpPr>
          <p:cNvPr id="166" name="Shape 166"/>
          <p:cNvSpPr/>
          <p:nvPr/>
        </p:nvSpPr>
        <p:spPr>
          <a:xfrm>
            <a:off x="1147360" y="5082559"/>
            <a:ext cx="1718480"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2000">
                <a:solidFill>
                  <a:srgbClr val="3382B1"/>
                </a:solidFill>
                <a:latin typeface="Avenir Heavy"/>
                <a:ea typeface="Avenir Heavy"/>
                <a:cs typeface="Avenir Heavy"/>
                <a:sym typeface="Avenir Heavy"/>
              </a:defRPr>
            </a:lvl1pPr>
          </a:lstStyle>
          <a:p>
            <a:r>
              <a:t>USER AWARE</a:t>
            </a:r>
          </a:p>
        </p:txBody>
      </p:sp>
      <p:sp>
        <p:nvSpPr>
          <p:cNvPr id="167" name="Shape 167"/>
          <p:cNvSpPr/>
          <p:nvPr/>
        </p:nvSpPr>
        <p:spPr>
          <a:xfrm>
            <a:off x="1147360" y="5745357"/>
            <a:ext cx="1718480" cy="6604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defRPr sz="1600">
                <a:solidFill>
                  <a:srgbClr val="5E5E5E"/>
                </a:solidFill>
                <a:latin typeface="Avenir Roman"/>
                <a:ea typeface="Avenir Roman"/>
                <a:cs typeface="Avenir Roman"/>
                <a:sym typeface="Avenir Roman"/>
              </a:defRPr>
            </a:lvl1pPr>
          </a:lstStyle>
          <a:p>
            <a:r>
              <a:t>Know your Audience</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p:nvPr/>
        </p:nvSpPr>
        <p:spPr>
          <a:xfrm>
            <a:off x="-21681" y="1665335"/>
            <a:ext cx="13048162" cy="8088265"/>
          </a:xfrm>
          <a:prstGeom prst="rect">
            <a:avLst/>
          </a:prstGeom>
          <a:solidFill>
            <a:srgbClr val="EBEBEB">
              <a:alpha val="29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501" name="Shape 501"/>
          <p:cNvSpPr/>
          <p:nvPr/>
        </p:nvSpPr>
        <p:spPr>
          <a:xfrm>
            <a:off x="340501" y="603250"/>
            <a:ext cx="8229601"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lgn="l" defTabSz="914400">
              <a:spcBef>
                <a:spcPts val="400"/>
              </a:spcBef>
              <a:defRPr sz="3400">
                <a:solidFill>
                  <a:srgbClr val="531B93"/>
                </a:solidFill>
                <a:latin typeface="Avenir Heavy"/>
                <a:ea typeface="Avenir Heavy"/>
                <a:cs typeface="Avenir Heavy"/>
                <a:sym typeface="Avenir Heavy"/>
              </a:defRPr>
            </a:lvl1pPr>
          </a:lstStyle>
          <a:p>
            <a:r>
              <a:t>Designing for Artificial Intelligence</a:t>
            </a:r>
          </a:p>
        </p:txBody>
      </p:sp>
      <p:sp>
        <p:nvSpPr>
          <p:cNvPr id="502" name="Shape 502"/>
          <p:cNvSpPr/>
          <p:nvPr/>
        </p:nvSpPr>
        <p:spPr>
          <a:xfrm>
            <a:off x="-21681" y="1652635"/>
            <a:ext cx="13017502" cy="1"/>
          </a:xfrm>
          <a:prstGeom prst="line">
            <a:avLst/>
          </a:prstGeom>
          <a:ln w="25400">
            <a:solidFill>
              <a:srgbClr val="531B93"/>
            </a:solidFill>
            <a:miter lim="400000"/>
          </a:ln>
        </p:spPr>
        <p:txBody>
          <a:bodyPr lIns="50800" tIns="50800" rIns="50800" bIns="50800" anchor="ctr"/>
          <a:lstStyle/>
          <a:p>
            <a:pPr>
              <a:defRPr sz="2400"/>
            </a:pPr>
            <a:endParaRPr/>
          </a:p>
        </p:txBody>
      </p:sp>
      <p:pic>
        <p:nvPicPr>
          <p:cNvPr id="503" name="iphone_black_portrait.png"/>
          <p:cNvPicPr>
            <a:picLocks noChangeAspect="1"/>
          </p:cNvPicPr>
          <p:nvPr/>
        </p:nvPicPr>
        <p:blipFill>
          <a:blip r:embed="rId2">
            <a:extLst/>
          </a:blip>
          <a:srcRect l="29982" t="9647" r="29982" b="9647"/>
          <a:stretch>
            <a:fillRect/>
          </a:stretch>
        </p:blipFill>
        <p:spPr>
          <a:xfrm>
            <a:off x="5220584" y="1960760"/>
            <a:ext cx="3762572" cy="7584692"/>
          </a:xfrm>
          <a:prstGeom prst="rect">
            <a:avLst/>
          </a:prstGeom>
          <a:ln w="12700">
            <a:miter lim="400000"/>
          </a:ln>
        </p:spPr>
      </p:pic>
      <p:pic>
        <p:nvPicPr>
          <p:cNvPr id="504" name="iphone_black_portrait.png"/>
          <p:cNvPicPr>
            <a:picLocks noChangeAspect="1"/>
          </p:cNvPicPr>
          <p:nvPr/>
        </p:nvPicPr>
        <p:blipFill>
          <a:blip r:embed="rId2">
            <a:extLst/>
          </a:blip>
          <a:srcRect l="29982" t="9647" r="29982" b="9647"/>
          <a:stretch>
            <a:fillRect/>
          </a:stretch>
        </p:blipFill>
        <p:spPr>
          <a:xfrm>
            <a:off x="9008359" y="424060"/>
            <a:ext cx="3762572" cy="7584692"/>
          </a:xfrm>
          <a:prstGeom prst="rect">
            <a:avLst/>
          </a:prstGeom>
          <a:ln w="12700">
            <a:miter lim="400000"/>
          </a:ln>
        </p:spPr>
      </p:pic>
      <p:pic>
        <p:nvPicPr>
          <p:cNvPr id="505" name="Orange_Light1.png"/>
          <p:cNvPicPr>
            <a:picLocks noChangeAspect="1"/>
          </p:cNvPicPr>
          <p:nvPr/>
        </p:nvPicPr>
        <p:blipFill>
          <a:blip r:embed="rId3">
            <a:extLst/>
          </a:blip>
          <a:srcRect t="582" b="582"/>
          <a:stretch>
            <a:fillRect/>
          </a:stretch>
        </p:blipFill>
        <p:spPr>
          <a:xfrm>
            <a:off x="5587160" y="3101824"/>
            <a:ext cx="3073310" cy="5391583"/>
          </a:xfrm>
          <a:prstGeom prst="rect">
            <a:avLst/>
          </a:prstGeom>
          <a:ln w="12700">
            <a:miter lim="400000"/>
          </a:ln>
        </p:spPr>
      </p:pic>
      <p:pic>
        <p:nvPicPr>
          <p:cNvPr id="506" name="Orange_Light2.png"/>
          <p:cNvPicPr>
            <a:picLocks noChangeAspect="1"/>
          </p:cNvPicPr>
          <p:nvPr/>
        </p:nvPicPr>
        <p:blipFill>
          <a:blip r:embed="rId4">
            <a:extLst/>
          </a:blip>
          <a:srcRect t="582" b="582"/>
          <a:stretch>
            <a:fillRect/>
          </a:stretch>
        </p:blipFill>
        <p:spPr>
          <a:xfrm>
            <a:off x="9367134" y="1548107"/>
            <a:ext cx="3073310" cy="5391583"/>
          </a:xfrm>
          <a:prstGeom prst="rect">
            <a:avLst/>
          </a:prstGeom>
          <a:ln w="12700">
            <a:miter lim="400000"/>
          </a:ln>
        </p:spPr>
      </p:pic>
      <p:sp>
        <p:nvSpPr>
          <p:cNvPr id="507" name="Shape 507"/>
          <p:cNvSpPr/>
          <p:nvPr/>
        </p:nvSpPr>
        <p:spPr>
          <a:xfrm>
            <a:off x="340501" y="3911600"/>
            <a:ext cx="4829285" cy="43744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pPr algn="l" defTabSz="572516">
              <a:spcBef>
                <a:spcPts val="3100"/>
              </a:spcBef>
              <a:defRPr sz="1764">
                <a:solidFill>
                  <a:srgbClr val="424242"/>
                </a:solidFill>
                <a:latin typeface="Avenir Book"/>
                <a:ea typeface="Avenir Book"/>
                <a:cs typeface="Avenir Book"/>
                <a:sym typeface="Avenir Book"/>
              </a:defRPr>
            </a:pPr>
            <a:r>
              <a:t>The client wanted to build an investment management platform with artificial smarts to provide financial advises to the users.</a:t>
            </a:r>
          </a:p>
          <a:p>
            <a:pPr algn="l" defTabSz="572516">
              <a:spcBef>
                <a:spcPts val="3100"/>
              </a:spcBef>
              <a:defRPr sz="1764">
                <a:solidFill>
                  <a:srgbClr val="424242"/>
                </a:solidFill>
                <a:latin typeface="Avenir Book"/>
                <a:ea typeface="Avenir Book"/>
                <a:cs typeface="Avenir Book"/>
                <a:sym typeface="Avenir Book"/>
              </a:defRPr>
            </a:pPr>
            <a:r>
              <a:t>As part of this engagement, we carried out user research to understand the investments barriers faced buy people, followed by competitive analysis and stakeholder interview.</a:t>
            </a:r>
          </a:p>
          <a:p>
            <a:pPr algn="l" defTabSz="572516">
              <a:spcBef>
                <a:spcPts val="3100"/>
              </a:spcBef>
              <a:defRPr sz="1764">
                <a:solidFill>
                  <a:srgbClr val="424242"/>
                </a:solidFill>
                <a:latin typeface="Avenir Book"/>
                <a:ea typeface="Avenir Book"/>
                <a:cs typeface="Avenir Book"/>
                <a:sym typeface="Avenir Book"/>
              </a:defRPr>
            </a:pPr>
            <a:r>
              <a:t>Modular designs were conceptualized and created, keeping the AI’s contextual nature in mind.</a:t>
            </a:r>
          </a:p>
        </p:txBody>
      </p:sp>
      <p:sp>
        <p:nvSpPr>
          <p:cNvPr id="508" name="Shape 508"/>
          <p:cNvSpPr/>
          <p:nvPr/>
        </p:nvSpPr>
        <p:spPr>
          <a:xfrm>
            <a:off x="340501" y="2860524"/>
            <a:ext cx="4829284" cy="7331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spcBef>
                <a:spcPts val="3200"/>
              </a:spcBef>
              <a:defRPr sz="2200" b="1">
                <a:solidFill>
                  <a:srgbClr val="531B93"/>
                </a:solidFill>
                <a:latin typeface="Helvetica"/>
                <a:ea typeface="Helvetica"/>
                <a:cs typeface="Helvetica"/>
                <a:sym typeface="Helvetica"/>
              </a:defRPr>
            </a:lvl1pPr>
          </a:lstStyle>
          <a:p>
            <a:r>
              <a:t>Investment Management</a:t>
            </a:r>
          </a:p>
        </p:txBody>
      </p:sp>
      <p:sp>
        <p:nvSpPr>
          <p:cNvPr id="509" name="Shape 509"/>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531B93"/>
                </a:solidFill>
                <a:latin typeface="Avenir Heavy"/>
                <a:ea typeface="Avenir Heavy"/>
                <a:cs typeface="Avenir Heavy"/>
                <a:sym typeface="Avenir Heavy"/>
              </a:defRPr>
            </a:lvl1pPr>
          </a:lstStyle>
          <a:p>
            <a:r>
              <a:t>4.1</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p:nvPr/>
        </p:nvSpPr>
        <p:spPr>
          <a:xfrm>
            <a:off x="-21681" y="1665335"/>
            <a:ext cx="13048162" cy="8088265"/>
          </a:xfrm>
          <a:prstGeom prst="rect">
            <a:avLst/>
          </a:prstGeom>
          <a:solidFill>
            <a:srgbClr val="EBEBEB">
              <a:alpha val="29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512" name="Shape 512"/>
          <p:cNvSpPr/>
          <p:nvPr/>
        </p:nvSpPr>
        <p:spPr>
          <a:xfrm>
            <a:off x="340501" y="603250"/>
            <a:ext cx="8229601"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lgn="l" defTabSz="914400">
              <a:spcBef>
                <a:spcPts val="400"/>
              </a:spcBef>
              <a:defRPr sz="3400">
                <a:solidFill>
                  <a:srgbClr val="531B93"/>
                </a:solidFill>
                <a:latin typeface="Avenir Heavy"/>
                <a:ea typeface="Avenir Heavy"/>
                <a:cs typeface="Avenir Heavy"/>
                <a:sym typeface="Avenir Heavy"/>
              </a:defRPr>
            </a:lvl1pPr>
          </a:lstStyle>
          <a:p>
            <a:r>
              <a:t>Interactive Voice Response System</a:t>
            </a:r>
          </a:p>
        </p:txBody>
      </p:sp>
      <p:sp>
        <p:nvSpPr>
          <p:cNvPr id="513" name="Shape 513"/>
          <p:cNvSpPr/>
          <p:nvPr/>
        </p:nvSpPr>
        <p:spPr>
          <a:xfrm>
            <a:off x="-21681" y="1652635"/>
            <a:ext cx="13017502" cy="1"/>
          </a:xfrm>
          <a:prstGeom prst="line">
            <a:avLst/>
          </a:prstGeom>
          <a:ln w="25400">
            <a:solidFill>
              <a:srgbClr val="531B93"/>
            </a:solidFill>
            <a:miter lim="400000"/>
          </a:ln>
        </p:spPr>
        <p:txBody>
          <a:bodyPr lIns="50800" tIns="50800" rIns="50800" bIns="50800" anchor="ctr"/>
          <a:lstStyle/>
          <a:p>
            <a:pPr>
              <a:defRPr sz="2400"/>
            </a:pPr>
            <a:endParaRPr/>
          </a:p>
        </p:txBody>
      </p:sp>
      <p:sp>
        <p:nvSpPr>
          <p:cNvPr id="514" name="Shape 514"/>
          <p:cNvSpPr/>
          <p:nvPr/>
        </p:nvSpPr>
        <p:spPr>
          <a:xfrm>
            <a:off x="340501" y="2333948"/>
            <a:ext cx="12499938" cy="100236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defRPr sz="1800">
                <a:solidFill>
                  <a:srgbClr val="424242"/>
                </a:solidFill>
                <a:latin typeface="Avenir Book"/>
                <a:ea typeface="Avenir Book"/>
                <a:cs typeface="Avenir Book"/>
                <a:sym typeface="Avenir Book"/>
              </a:defRPr>
            </a:lvl1pPr>
          </a:lstStyle>
          <a:p>
            <a:r>
              <a:t>Designed and tested script/menu for the zero UI, Interactive voice response (IVR) banking system at Standard Bank’s usability lab in Johannesburg, South Africa.</a:t>
            </a:r>
          </a:p>
        </p:txBody>
      </p:sp>
      <p:sp>
        <p:nvSpPr>
          <p:cNvPr id="515" name="Shape 515"/>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531B93"/>
                </a:solidFill>
                <a:latin typeface="Avenir Heavy"/>
                <a:ea typeface="Avenir Heavy"/>
                <a:cs typeface="Avenir Heavy"/>
                <a:sym typeface="Avenir Heavy"/>
              </a:defRPr>
            </a:lvl1pPr>
          </a:lstStyle>
          <a:p>
            <a:r>
              <a:t>4.2</a:t>
            </a:r>
          </a:p>
        </p:txBody>
      </p:sp>
      <p:sp>
        <p:nvSpPr>
          <p:cNvPr id="516" name="Shape 516"/>
          <p:cNvSpPr/>
          <p:nvPr/>
        </p:nvSpPr>
        <p:spPr>
          <a:xfrm>
            <a:off x="-91696" y="3810000"/>
            <a:ext cx="3289301" cy="5969000"/>
          </a:xfrm>
          <a:prstGeom prst="rect">
            <a:avLst/>
          </a:prstGeom>
          <a:solidFill>
            <a:srgbClr val="797979">
              <a:alpha val="42860"/>
            </a:srgbClr>
          </a:solidFill>
          <a:ln w="12700">
            <a:miter lim="400000"/>
          </a:ln>
        </p:spPr>
        <p:txBody>
          <a:bodyPr lIns="50800" tIns="50800" rIns="50800" bIns="50800" anchor="ctr"/>
          <a:lstStyle/>
          <a:p>
            <a:pPr indent="177800" algn="l">
              <a:defRPr sz="1800">
                <a:solidFill>
                  <a:srgbClr val="424242"/>
                </a:solidFill>
                <a:latin typeface="Avenir Book"/>
                <a:ea typeface="Avenir Book"/>
                <a:cs typeface="Avenir Book"/>
                <a:sym typeface="Avenir Book"/>
              </a:defRPr>
            </a:pPr>
            <a:endParaRPr/>
          </a:p>
        </p:txBody>
      </p:sp>
      <p:sp>
        <p:nvSpPr>
          <p:cNvPr id="517" name="Shape 517"/>
          <p:cNvSpPr/>
          <p:nvPr/>
        </p:nvSpPr>
        <p:spPr>
          <a:xfrm>
            <a:off x="3184158" y="3810000"/>
            <a:ext cx="3289301" cy="5969000"/>
          </a:xfrm>
          <a:prstGeom prst="rect">
            <a:avLst/>
          </a:prstGeom>
          <a:solidFill>
            <a:srgbClr val="A9A9A9">
              <a:alpha val="36977"/>
            </a:srgbClr>
          </a:solidFill>
          <a:ln w="12700">
            <a:miter lim="400000"/>
          </a:ln>
        </p:spPr>
        <p:txBody>
          <a:bodyPr lIns="50800" tIns="50800" rIns="50800" bIns="50800" anchor="ctr"/>
          <a:lstStyle/>
          <a:p>
            <a:pPr>
              <a:defRPr sz="2400">
                <a:solidFill>
                  <a:srgbClr val="88471B"/>
                </a:solidFill>
              </a:defRPr>
            </a:pPr>
            <a:endParaRPr/>
          </a:p>
        </p:txBody>
      </p:sp>
      <p:sp>
        <p:nvSpPr>
          <p:cNvPr id="518" name="Shape 518"/>
          <p:cNvSpPr/>
          <p:nvPr/>
        </p:nvSpPr>
        <p:spPr>
          <a:xfrm>
            <a:off x="6458352" y="3810000"/>
            <a:ext cx="3289301" cy="5969000"/>
          </a:xfrm>
          <a:prstGeom prst="rect">
            <a:avLst/>
          </a:prstGeom>
          <a:solidFill>
            <a:srgbClr val="D6D6D6">
              <a:alpha val="23386"/>
            </a:srgbClr>
          </a:solidFill>
          <a:ln w="12700">
            <a:miter lim="400000"/>
          </a:ln>
        </p:spPr>
        <p:txBody>
          <a:bodyPr lIns="50800" tIns="50800" rIns="50800" bIns="50800" anchor="ctr"/>
          <a:lstStyle/>
          <a:p>
            <a:pPr>
              <a:defRPr sz="2400">
                <a:solidFill>
                  <a:srgbClr val="88471B"/>
                </a:solidFill>
              </a:defRPr>
            </a:pPr>
            <a:endParaRPr/>
          </a:p>
        </p:txBody>
      </p:sp>
      <p:sp>
        <p:nvSpPr>
          <p:cNvPr id="519" name="Shape 519"/>
          <p:cNvSpPr/>
          <p:nvPr/>
        </p:nvSpPr>
        <p:spPr>
          <a:xfrm>
            <a:off x="9748652" y="3810000"/>
            <a:ext cx="3289301" cy="5969000"/>
          </a:xfrm>
          <a:prstGeom prst="rect">
            <a:avLst/>
          </a:prstGeom>
          <a:solidFill>
            <a:srgbClr val="FFFFFF">
              <a:alpha val="59857"/>
            </a:srgbClr>
          </a:solidFill>
          <a:ln w="12700">
            <a:miter lim="400000"/>
          </a:ln>
        </p:spPr>
        <p:txBody>
          <a:bodyPr lIns="50800" tIns="50800" rIns="50800" bIns="50800" anchor="ctr"/>
          <a:lstStyle/>
          <a:p>
            <a:pPr>
              <a:defRPr sz="2400">
                <a:solidFill>
                  <a:srgbClr val="FFFFFF"/>
                </a:solidFill>
              </a:defRPr>
            </a:pPr>
            <a:endParaRPr/>
          </a:p>
        </p:txBody>
      </p:sp>
      <p:sp>
        <p:nvSpPr>
          <p:cNvPr id="520" name="Shape 520"/>
          <p:cNvSpPr/>
          <p:nvPr/>
        </p:nvSpPr>
        <p:spPr>
          <a:xfrm>
            <a:off x="466562" y="4346553"/>
            <a:ext cx="2172785" cy="347135"/>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1600">
                <a:solidFill>
                  <a:srgbClr val="531B93"/>
                </a:solidFill>
                <a:latin typeface="Avenir Heavy"/>
                <a:ea typeface="Avenir Heavy"/>
                <a:cs typeface="Avenir Heavy"/>
                <a:sym typeface="Avenir Heavy"/>
              </a:defRPr>
            </a:lvl1pPr>
          </a:lstStyle>
          <a:p>
            <a:r>
              <a:t>Stakeholder Interview</a:t>
            </a:r>
          </a:p>
        </p:txBody>
      </p:sp>
      <p:sp>
        <p:nvSpPr>
          <p:cNvPr id="521" name="Shape 521"/>
          <p:cNvSpPr/>
          <p:nvPr/>
        </p:nvSpPr>
        <p:spPr>
          <a:xfrm>
            <a:off x="3952932" y="4380951"/>
            <a:ext cx="1751754" cy="3471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1600">
                <a:solidFill>
                  <a:srgbClr val="531B93"/>
                </a:solidFill>
                <a:latin typeface="Avenir Heavy"/>
                <a:ea typeface="Avenir Heavy"/>
                <a:cs typeface="Avenir Heavy"/>
                <a:sym typeface="Avenir Heavy"/>
              </a:defRPr>
            </a:lvl1pPr>
          </a:lstStyle>
          <a:p>
            <a:r>
              <a:t>Literature Review</a:t>
            </a:r>
          </a:p>
        </p:txBody>
      </p:sp>
      <p:sp>
        <p:nvSpPr>
          <p:cNvPr id="522" name="Shape 522"/>
          <p:cNvSpPr/>
          <p:nvPr/>
        </p:nvSpPr>
        <p:spPr>
          <a:xfrm>
            <a:off x="6960222" y="4380951"/>
            <a:ext cx="2285561" cy="3471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1600">
                <a:solidFill>
                  <a:srgbClr val="531B93"/>
                </a:solidFill>
                <a:latin typeface="Avenir Heavy"/>
                <a:ea typeface="Avenir Heavy"/>
                <a:cs typeface="Avenir Heavy"/>
                <a:sym typeface="Avenir Heavy"/>
              </a:defRPr>
            </a:lvl1pPr>
          </a:lstStyle>
          <a:p>
            <a:r>
              <a:t>Data Analysis &amp; Design</a:t>
            </a:r>
          </a:p>
        </p:txBody>
      </p:sp>
      <p:sp>
        <p:nvSpPr>
          <p:cNvPr id="523" name="Shape 523"/>
          <p:cNvSpPr/>
          <p:nvPr/>
        </p:nvSpPr>
        <p:spPr>
          <a:xfrm>
            <a:off x="10575540" y="4380951"/>
            <a:ext cx="1635524" cy="3471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1600">
                <a:solidFill>
                  <a:srgbClr val="531B93"/>
                </a:solidFill>
                <a:latin typeface="Avenir Heavy"/>
                <a:ea typeface="Avenir Heavy"/>
                <a:cs typeface="Avenir Heavy"/>
                <a:sym typeface="Avenir Heavy"/>
              </a:defRPr>
            </a:lvl1pPr>
          </a:lstStyle>
          <a:p>
            <a:r>
              <a:t>Usability Testing</a:t>
            </a:r>
          </a:p>
        </p:txBody>
      </p:sp>
      <p:sp>
        <p:nvSpPr>
          <p:cNvPr id="524" name="Shape 524"/>
          <p:cNvSpPr/>
          <p:nvPr/>
        </p:nvSpPr>
        <p:spPr>
          <a:xfrm>
            <a:off x="284225" y="7022036"/>
            <a:ext cx="2537459" cy="2302934"/>
          </a:xfrm>
          <a:prstGeom prst="rect">
            <a:avLst/>
          </a:prstGeom>
          <a:ln w="12700">
            <a:miter lim="400000"/>
          </a:ln>
          <a:extLst>
            <a:ext uri="{C572A759-6A51-4108-AA02-DFA0A04FC94B}">
              <ma14:wrappingTextBoxFlag xmlns="" xmlns:ma14="http://schemas.microsoft.com/office/mac/drawingml/2011/main" val="1"/>
            </a:ext>
          </a:extLst>
        </p:spPr>
        <p:txBody>
          <a:bodyPr lIns="33866" tIns="33866" rIns="33866" bIns="33866">
            <a:spAutoFit/>
          </a:bodyPr>
          <a:lstStyle>
            <a:lvl1pPr algn="l">
              <a:defRPr sz="1600">
                <a:solidFill>
                  <a:srgbClr val="424242"/>
                </a:solidFill>
                <a:latin typeface="Avenir Book"/>
                <a:ea typeface="Avenir Book"/>
                <a:cs typeface="Avenir Book"/>
                <a:sym typeface="Avenir Book"/>
              </a:defRPr>
            </a:lvl1pPr>
          </a:lstStyle>
          <a:p>
            <a:r>
              <a:t>Requirements were gathered from stakeholders to determine the function/feature list (e.g. check account balance, generate OTP, etc) for the IVR menu.</a:t>
            </a:r>
          </a:p>
        </p:txBody>
      </p:sp>
      <p:sp>
        <p:nvSpPr>
          <p:cNvPr id="525" name="Shape 525"/>
          <p:cNvSpPr/>
          <p:nvPr/>
        </p:nvSpPr>
        <p:spPr>
          <a:xfrm>
            <a:off x="3560079" y="7022036"/>
            <a:ext cx="2537460" cy="2582334"/>
          </a:xfrm>
          <a:prstGeom prst="rect">
            <a:avLst/>
          </a:prstGeom>
          <a:ln w="12700">
            <a:miter lim="400000"/>
          </a:ln>
          <a:extLst>
            <a:ext uri="{C572A759-6A51-4108-AA02-DFA0A04FC94B}">
              <ma14:wrappingTextBoxFlag xmlns="" xmlns:ma14="http://schemas.microsoft.com/office/mac/drawingml/2011/main" val="1"/>
            </a:ext>
          </a:extLst>
        </p:spPr>
        <p:txBody>
          <a:bodyPr lIns="33866" tIns="33866" rIns="33866" bIns="33866">
            <a:spAutoFit/>
          </a:bodyPr>
          <a:lstStyle>
            <a:lvl1pPr algn="l">
              <a:defRPr sz="1600">
                <a:solidFill>
                  <a:srgbClr val="424242"/>
                </a:solidFill>
                <a:latin typeface="Avenir Book"/>
                <a:ea typeface="Avenir Book"/>
                <a:cs typeface="Avenir Book"/>
                <a:sym typeface="Avenir Book"/>
              </a:defRPr>
            </a:lvl1pPr>
          </a:lstStyle>
          <a:p>
            <a:r>
              <a:t>Literature review was used to settle the ‘broad versus deep auditory menu’ debate. Based on evidence from existing research, we decided to go with broad menu structures.</a:t>
            </a:r>
          </a:p>
        </p:txBody>
      </p:sp>
      <p:sp>
        <p:nvSpPr>
          <p:cNvPr id="526" name="Shape 526"/>
          <p:cNvSpPr/>
          <p:nvPr/>
        </p:nvSpPr>
        <p:spPr>
          <a:xfrm>
            <a:off x="6834273" y="7022036"/>
            <a:ext cx="2537460" cy="2023534"/>
          </a:xfrm>
          <a:prstGeom prst="rect">
            <a:avLst/>
          </a:prstGeom>
          <a:ln w="12700">
            <a:miter lim="400000"/>
          </a:ln>
          <a:extLst>
            <a:ext uri="{C572A759-6A51-4108-AA02-DFA0A04FC94B}">
              <ma14:wrappingTextBoxFlag xmlns="" xmlns:ma14="http://schemas.microsoft.com/office/mac/drawingml/2011/main" val="1"/>
            </a:ext>
          </a:extLst>
        </p:spPr>
        <p:txBody>
          <a:bodyPr lIns="33866" tIns="33866" rIns="33866" bIns="33866">
            <a:spAutoFit/>
          </a:bodyPr>
          <a:lstStyle>
            <a:lvl1pPr algn="l">
              <a:defRPr sz="1600">
                <a:solidFill>
                  <a:srgbClr val="424242"/>
                </a:solidFill>
                <a:latin typeface="Avenir Book"/>
                <a:ea typeface="Avenir Book"/>
                <a:cs typeface="Avenir Book"/>
                <a:sym typeface="Avenir Book"/>
              </a:defRPr>
            </a:lvl1pPr>
          </a:lstStyle>
          <a:p>
            <a:r>
              <a:t>Customer support data was used to decide the order of functions/features. Most frequently used functions were placed at the top of the list. </a:t>
            </a:r>
          </a:p>
        </p:txBody>
      </p:sp>
      <p:sp>
        <p:nvSpPr>
          <p:cNvPr id="527" name="Shape 527"/>
          <p:cNvSpPr/>
          <p:nvPr/>
        </p:nvSpPr>
        <p:spPr>
          <a:xfrm>
            <a:off x="10124572" y="7022036"/>
            <a:ext cx="2537460" cy="2023534"/>
          </a:xfrm>
          <a:prstGeom prst="rect">
            <a:avLst/>
          </a:prstGeom>
          <a:ln w="12700">
            <a:miter lim="400000"/>
          </a:ln>
          <a:extLst>
            <a:ext uri="{C572A759-6A51-4108-AA02-DFA0A04FC94B}">
              <ma14:wrappingTextBoxFlag xmlns="" xmlns:ma14="http://schemas.microsoft.com/office/mac/drawingml/2011/main" val="1"/>
            </a:ext>
          </a:extLst>
        </p:spPr>
        <p:txBody>
          <a:bodyPr lIns="33866" tIns="33866" rIns="33866" bIns="33866">
            <a:spAutoFit/>
          </a:bodyPr>
          <a:lstStyle>
            <a:lvl1pPr algn="l">
              <a:defRPr sz="1600">
                <a:solidFill>
                  <a:srgbClr val="424242"/>
                </a:solidFill>
                <a:latin typeface="Avenir Book"/>
                <a:ea typeface="Avenir Book"/>
                <a:cs typeface="Avenir Book"/>
                <a:sym typeface="Avenir Book"/>
              </a:defRPr>
            </a:lvl1pPr>
          </a:lstStyle>
          <a:p>
            <a:r>
              <a:t>Scripts were tested iteratively to validate the design and to decide input method (speech or key-in); each iteration involved testing with 5 participants followed by redesign.</a:t>
            </a:r>
          </a:p>
        </p:txBody>
      </p:sp>
      <p:grpSp>
        <p:nvGrpSpPr>
          <p:cNvPr id="530" name="Group 530"/>
          <p:cNvGrpSpPr/>
          <p:nvPr/>
        </p:nvGrpSpPr>
        <p:grpSpPr>
          <a:xfrm>
            <a:off x="822704" y="5170210"/>
            <a:ext cx="1460501" cy="1460501"/>
            <a:chOff x="0" y="0"/>
            <a:chExt cx="1460500" cy="1460500"/>
          </a:xfrm>
        </p:grpSpPr>
        <p:sp>
          <p:nvSpPr>
            <p:cNvPr id="528" name="Shape 528"/>
            <p:cNvSpPr/>
            <p:nvPr/>
          </p:nvSpPr>
          <p:spPr>
            <a:xfrm>
              <a:off x="0" y="0"/>
              <a:ext cx="1460500" cy="1460500"/>
            </a:xfrm>
            <a:prstGeom prst="ellipse">
              <a:avLst/>
            </a:prstGeom>
            <a:solidFill>
              <a:srgbClr val="FFFFFF"/>
            </a:solidFill>
            <a:ln w="12700" cap="flat">
              <a:solidFill>
                <a:srgbClr val="531B93"/>
              </a:solidFill>
              <a:prstDash val="solid"/>
              <a:miter lim="400000"/>
            </a:ln>
            <a:effectLst/>
          </p:spPr>
          <p:txBody>
            <a:bodyPr wrap="square" lIns="50800" tIns="50800" rIns="50800" bIns="50800" numCol="1" anchor="ctr">
              <a:noAutofit/>
            </a:bodyPr>
            <a:lstStyle/>
            <a:p>
              <a:pPr>
                <a:defRPr sz="2400">
                  <a:solidFill>
                    <a:srgbClr val="FFFFFF"/>
                  </a:solidFill>
                </a:defRPr>
              </a:pPr>
              <a:endParaRPr/>
            </a:p>
          </p:txBody>
        </p:sp>
        <p:pic>
          <p:nvPicPr>
            <p:cNvPr id="529" name="pasted-image-filtered-filtered.png"/>
            <p:cNvPicPr>
              <a:picLocks noChangeAspect="1"/>
            </p:cNvPicPr>
            <p:nvPr/>
          </p:nvPicPr>
          <p:blipFill>
            <a:blip r:embed="rId2">
              <a:alphaModFix amt="50278"/>
              <a:extLst/>
            </a:blip>
            <a:stretch>
              <a:fillRect/>
            </a:stretch>
          </p:blipFill>
          <p:spPr>
            <a:xfrm>
              <a:off x="271949" y="271949"/>
              <a:ext cx="916602" cy="916602"/>
            </a:xfrm>
            <a:prstGeom prst="rect">
              <a:avLst/>
            </a:prstGeom>
            <a:ln w="12700" cap="flat">
              <a:noFill/>
              <a:miter lim="400000"/>
            </a:ln>
            <a:effectLst/>
          </p:spPr>
        </p:pic>
      </p:grpSp>
      <p:sp>
        <p:nvSpPr>
          <p:cNvPr id="531" name="Shape 531"/>
          <p:cNvSpPr/>
          <p:nvPr/>
        </p:nvSpPr>
        <p:spPr>
          <a:xfrm>
            <a:off x="9043761" y="5898995"/>
            <a:ext cx="1418966" cy="1"/>
          </a:xfrm>
          <a:prstGeom prst="line">
            <a:avLst/>
          </a:prstGeom>
          <a:ln w="12700">
            <a:solidFill>
              <a:srgbClr val="531B93"/>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grpSp>
        <p:nvGrpSpPr>
          <p:cNvPr id="534" name="Group 534"/>
          <p:cNvGrpSpPr/>
          <p:nvPr/>
        </p:nvGrpSpPr>
        <p:grpSpPr>
          <a:xfrm>
            <a:off x="7372752" y="5152240"/>
            <a:ext cx="1460501" cy="1460501"/>
            <a:chOff x="0" y="0"/>
            <a:chExt cx="1460500" cy="1460500"/>
          </a:xfrm>
        </p:grpSpPr>
        <p:sp>
          <p:nvSpPr>
            <p:cNvPr id="532" name="Shape 532"/>
            <p:cNvSpPr/>
            <p:nvPr/>
          </p:nvSpPr>
          <p:spPr>
            <a:xfrm>
              <a:off x="0" y="0"/>
              <a:ext cx="1460500" cy="1460500"/>
            </a:xfrm>
            <a:prstGeom prst="ellipse">
              <a:avLst/>
            </a:prstGeom>
            <a:solidFill>
              <a:srgbClr val="FFFFFF"/>
            </a:solidFill>
            <a:ln w="12700" cap="flat">
              <a:solidFill>
                <a:srgbClr val="531B93"/>
              </a:solidFill>
              <a:prstDash val="solid"/>
              <a:miter lim="400000"/>
            </a:ln>
            <a:effectLst/>
          </p:spPr>
          <p:txBody>
            <a:bodyPr wrap="square" lIns="50800" tIns="50800" rIns="50800" bIns="50800" numCol="1" anchor="ctr">
              <a:noAutofit/>
            </a:bodyPr>
            <a:lstStyle/>
            <a:p>
              <a:pPr>
                <a:defRPr sz="2400">
                  <a:solidFill>
                    <a:srgbClr val="FFFFFF"/>
                  </a:solidFill>
                </a:defRPr>
              </a:pPr>
              <a:endParaRPr/>
            </a:p>
          </p:txBody>
        </p:sp>
        <p:pic>
          <p:nvPicPr>
            <p:cNvPr id="533" name="analysis.png"/>
            <p:cNvPicPr>
              <a:picLocks noChangeAspect="1"/>
            </p:cNvPicPr>
            <p:nvPr/>
          </p:nvPicPr>
          <p:blipFill>
            <a:blip r:embed="rId3">
              <a:alphaModFix amt="50278"/>
              <a:extLst/>
            </a:blip>
            <a:srcRect/>
            <a:stretch>
              <a:fillRect/>
            </a:stretch>
          </p:blipFill>
          <p:spPr>
            <a:xfrm>
              <a:off x="267741" y="290857"/>
              <a:ext cx="920116" cy="920116"/>
            </a:xfrm>
            <a:prstGeom prst="rect">
              <a:avLst/>
            </a:prstGeom>
            <a:ln w="12700" cap="flat">
              <a:noFill/>
              <a:miter lim="400000"/>
            </a:ln>
            <a:effectLst/>
          </p:spPr>
        </p:pic>
      </p:grpSp>
      <p:grpSp>
        <p:nvGrpSpPr>
          <p:cNvPr id="537" name="Group 537"/>
          <p:cNvGrpSpPr/>
          <p:nvPr/>
        </p:nvGrpSpPr>
        <p:grpSpPr>
          <a:xfrm>
            <a:off x="4098559" y="5149850"/>
            <a:ext cx="1460501" cy="1460500"/>
            <a:chOff x="0" y="0"/>
            <a:chExt cx="1460500" cy="1460500"/>
          </a:xfrm>
        </p:grpSpPr>
        <p:sp>
          <p:nvSpPr>
            <p:cNvPr id="535" name="Shape 535"/>
            <p:cNvSpPr/>
            <p:nvPr/>
          </p:nvSpPr>
          <p:spPr>
            <a:xfrm>
              <a:off x="0" y="0"/>
              <a:ext cx="1460500" cy="1460500"/>
            </a:xfrm>
            <a:prstGeom prst="ellipse">
              <a:avLst/>
            </a:prstGeom>
            <a:solidFill>
              <a:srgbClr val="FFFFFF"/>
            </a:solidFill>
            <a:ln w="12700" cap="flat">
              <a:solidFill>
                <a:srgbClr val="531B93"/>
              </a:solidFill>
              <a:prstDash val="solid"/>
              <a:miter lim="400000"/>
            </a:ln>
            <a:effectLst/>
          </p:spPr>
          <p:txBody>
            <a:bodyPr wrap="square" lIns="50800" tIns="50800" rIns="50800" bIns="50800" numCol="1" anchor="ctr">
              <a:noAutofit/>
            </a:bodyPr>
            <a:lstStyle/>
            <a:p>
              <a:pPr>
                <a:defRPr sz="2400">
                  <a:solidFill>
                    <a:srgbClr val="FFFFFF"/>
                  </a:solidFill>
                </a:defRPr>
              </a:pPr>
              <a:endParaRPr/>
            </a:p>
          </p:txBody>
        </p:sp>
        <p:pic>
          <p:nvPicPr>
            <p:cNvPr id="536" name="book.png"/>
            <p:cNvPicPr>
              <a:picLocks noChangeAspect="1"/>
            </p:cNvPicPr>
            <p:nvPr/>
          </p:nvPicPr>
          <p:blipFill>
            <a:blip r:embed="rId4">
              <a:alphaModFix amt="50278"/>
              <a:extLst/>
            </a:blip>
            <a:stretch>
              <a:fillRect/>
            </a:stretch>
          </p:blipFill>
          <p:spPr>
            <a:xfrm>
              <a:off x="265291" y="272942"/>
              <a:ext cx="920116" cy="920116"/>
            </a:xfrm>
            <a:prstGeom prst="rect">
              <a:avLst/>
            </a:prstGeom>
            <a:ln w="12700" cap="flat">
              <a:noFill/>
              <a:miter lim="400000"/>
            </a:ln>
            <a:effectLst/>
          </p:spPr>
        </p:pic>
      </p:grpSp>
      <p:grpSp>
        <p:nvGrpSpPr>
          <p:cNvPr id="540" name="Group 540"/>
          <p:cNvGrpSpPr/>
          <p:nvPr/>
        </p:nvGrpSpPr>
        <p:grpSpPr>
          <a:xfrm>
            <a:off x="10663052" y="5170210"/>
            <a:ext cx="1460501" cy="1460501"/>
            <a:chOff x="0" y="0"/>
            <a:chExt cx="1460500" cy="1460500"/>
          </a:xfrm>
        </p:grpSpPr>
        <p:sp>
          <p:nvSpPr>
            <p:cNvPr id="538" name="Shape 538"/>
            <p:cNvSpPr/>
            <p:nvPr/>
          </p:nvSpPr>
          <p:spPr>
            <a:xfrm>
              <a:off x="0" y="0"/>
              <a:ext cx="1460500" cy="1460500"/>
            </a:xfrm>
            <a:prstGeom prst="ellipse">
              <a:avLst/>
            </a:prstGeom>
            <a:solidFill>
              <a:srgbClr val="FFFFFF"/>
            </a:solidFill>
            <a:ln w="12700" cap="flat">
              <a:solidFill>
                <a:srgbClr val="531B93"/>
              </a:solidFill>
              <a:prstDash val="solid"/>
              <a:miter lim="400000"/>
            </a:ln>
            <a:effectLst/>
          </p:spPr>
          <p:txBody>
            <a:bodyPr wrap="square" lIns="50800" tIns="50800" rIns="50800" bIns="50800" numCol="1" anchor="ctr">
              <a:noAutofit/>
            </a:bodyPr>
            <a:lstStyle/>
            <a:p>
              <a:pPr>
                <a:defRPr sz="2400">
                  <a:solidFill>
                    <a:srgbClr val="FFFFFF"/>
                  </a:solidFill>
                </a:defRPr>
              </a:pPr>
              <a:endParaRPr/>
            </a:p>
          </p:txBody>
        </p:sp>
        <p:pic>
          <p:nvPicPr>
            <p:cNvPr id="539" name="UT.png"/>
            <p:cNvPicPr>
              <a:picLocks noChangeAspect="1"/>
            </p:cNvPicPr>
            <p:nvPr/>
          </p:nvPicPr>
          <p:blipFill>
            <a:blip r:embed="rId5">
              <a:alphaModFix amt="50278"/>
              <a:extLst/>
            </a:blip>
            <a:stretch>
              <a:fillRect/>
            </a:stretch>
          </p:blipFill>
          <p:spPr>
            <a:xfrm>
              <a:off x="270192" y="270192"/>
              <a:ext cx="920116" cy="920116"/>
            </a:xfrm>
            <a:prstGeom prst="rect">
              <a:avLst/>
            </a:prstGeom>
            <a:ln w="12700" cap="flat">
              <a:noFill/>
              <a:miter lim="400000"/>
            </a:ln>
            <a:effectLst/>
          </p:spPr>
        </p:pic>
      </p:grpSp>
      <p:sp>
        <p:nvSpPr>
          <p:cNvPr id="541" name="Shape 541"/>
          <p:cNvSpPr/>
          <p:nvPr/>
        </p:nvSpPr>
        <p:spPr>
          <a:xfrm>
            <a:off x="5763645" y="5898995"/>
            <a:ext cx="1418966" cy="1"/>
          </a:xfrm>
          <a:prstGeom prst="line">
            <a:avLst/>
          </a:prstGeom>
          <a:ln w="12700">
            <a:solidFill>
              <a:srgbClr val="531B93"/>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542" name="Shape 542"/>
          <p:cNvSpPr/>
          <p:nvPr/>
        </p:nvSpPr>
        <p:spPr>
          <a:xfrm>
            <a:off x="2483529" y="5898995"/>
            <a:ext cx="1418967" cy="1"/>
          </a:xfrm>
          <a:prstGeom prst="line">
            <a:avLst/>
          </a:prstGeom>
          <a:ln w="12700">
            <a:solidFill>
              <a:srgbClr val="531B93"/>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543" name="book.png"/>
          <p:cNvPicPr>
            <a:picLocks noChangeAspect="1"/>
          </p:cNvPicPr>
          <p:nvPr/>
        </p:nvPicPr>
        <p:blipFill>
          <a:blip r:embed="rId4">
            <a:alphaModFix amt="50278"/>
            <a:extLst/>
          </a:blip>
          <a:stretch>
            <a:fillRect/>
          </a:stretch>
        </p:blipFill>
        <p:spPr>
          <a:xfrm>
            <a:off x="4490851" y="5549792"/>
            <a:ext cx="920116" cy="920116"/>
          </a:xfrm>
          <a:prstGeom prst="rect">
            <a:avLst/>
          </a:prstGeom>
          <a:ln w="12700">
            <a:miter lim="400000"/>
          </a:ln>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p:nvPr/>
        </p:nvSpPr>
        <p:spPr>
          <a:xfrm>
            <a:off x="3719" y="1665335"/>
            <a:ext cx="13004801" cy="8088265"/>
          </a:xfrm>
          <a:prstGeom prst="rect">
            <a:avLst/>
          </a:prstGeom>
          <a:solidFill>
            <a:srgbClr val="EBEBEB">
              <a:alpha val="28813"/>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546" name="Shape 546"/>
          <p:cNvSpPr/>
          <p:nvPr/>
        </p:nvSpPr>
        <p:spPr>
          <a:xfrm>
            <a:off x="-8980" y="1652635"/>
            <a:ext cx="13004800" cy="1"/>
          </a:xfrm>
          <a:prstGeom prst="line">
            <a:avLst/>
          </a:prstGeom>
          <a:ln w="25400">
            <a:solidFill>
              <a:srgbClr val="531B93"/>
            </a:solidFill>
            <a:miter lim="400000"/>
          </a:ln>
        </p:spPr>
        <p:txBody>
          <a:bodyPr lIns="50800" tIns="50800" rIns="50800" bIns="50800" anchor="ctr"/>
          <a:lstStyle/>
          <a:p>
            <a:pPr>
              <a:defRPr sz="2400"/>
            </a:pPr>
            <a:endParaRPr/>
          </a:p>
        </p:txBody>
      </p:sp>
      <p:sp>
        <p:nvSpPr>
          <p:cNvPr id="547" name="Shape 547"/>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531B93"/>
                </a:solidFill>
                <a:latin typeface="Avenir Heavy"/>
                <a:ea typeface="Avenir Heavy"/>
                <a:cs typeface="Avenir Heavy"/>
                <a:sym typeface="Avenir Heavy"/>
              </a:defRPr>
            </a:lvl1pPr>
          </a:lstStyle>
          <a:p>
            <a:r>
              <a:t>4.3</a:t>
            </a:r>
          </a:p>
        </p:txBody>
      </p:sp>
      <p:sp>
        <p:nvSpPr>
          <p:cNvPr id="548" name="Shape 548"/>
          <p:cNvSpPr/>
          <p:nvPr/>
        </p:nvSpPr>
        <p:spPr>
          <a:xfrm>
            <a:off x="438150" y="1915211"/>
            <a:ext cx="12128500" cy="758851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lnSpc>
                <a:spcPct val="120000"/>
              </a:lnSpc>
              <a:spcBef>
                <a:spcPts val="3000"/>
              </a:spcBef>
              <a:defRPr sz="1800">
                <a:solidFill>
                  <a:srgbClr val="212121"/>
                </a:solidFill>
                <a:latin typeface="Avenir Medium"/>
                <a:ea typeface="Avenir Medium"/>
                <a:cs typeface="Avenir Medium"/>
                <a:sym typeface="Avenir Medium"/>
              </a:defRPr>
            </a:pPr>
            <a:r>
              <a:t>The purpose of design study is to understand the human factors that underlie the user's interaction with the product. The reviews include applied theories relevant to the design of information products, training programs, or user interface designs. The study also reviews products keeping in mind it’s compatible with the strengths and weaknesses of the user's information processing systems.</a:t>
            </a:r>
          </a:p>
          <a:p>
            <a:pPr marL="603250" lvl="1" indent="-222250" algn="l">
              <a:lnSpc>
                <a:spcPct val="120000"/>
              </a:lnSpc>
              <a:spcBef>
                <a:spcPts val="2000"/>
              </a:spcBef>
              <a:buClr>
                <a:srgbClr val="212121"/>
              </a:buClr>
              <a:buSzPct val="75000"/>
              <a:buChar char="•"/>
              <a:defRPr sz="1800">
                <a:solidFill>
                  <a:srgbClr val="0433FF"/>
                </a:solidFill>
                <a:latin typeface="Avenir Medium"/>
                <a:ea typeface="Avenir Medium"/>
                <a:cs typeface="Avenir Medium"/>
                <a:sym typeface="Avenir Medium"/>
              </a:defRPr>
            </a:pPr>
            <a:r>
              <a:rPr>
                <a:solidFill>
                  <a:srgbClr val="212121"/>
                </a:solidFill>
              </a:rPr>
              <a:t>Paper 1:</a:t>
            </a:r>
            <a:r>
              <a:rPr>
                <a:solidFill>
                  <a:srgbClr val="009193"/>
                </a:solidFill>
              </a:rPr>
              <a:t> </a:t>
            </a:r>
            <a:r>
              <a:rPr u="sng">
                <a:solidFill>
                  <a:srgbClr val="531B93"/>
                </a:solidFill>
                <a:hlinkClick r:id="rId2"/>
              </a:rPr>
              <a:t>Pre-attentive processing</a:t>
            </a:r>
            <a:br/>
            <a:r>
              <a:rPr>
                <a:solidFill>
                  <a:srgbClr val="212121"/>
                </a:solidFill>
              </a:rPr>
              <a:t>Design case: ‘SHARP Advance D.A.L. EL-531XC’ calculator</a:t>
            </a:r>
          </a:p>
          <a:p>
            <a:pPr marL="603250" lvl="1" indent="-222250" algn="l">
              <a:lnSpc>
                <a:spcPct val="120000"/>
              </a:lnSpc>
              <a:spcBef>
                <a:spcPts val="2000"/>
              </a:spcBef>
              <a:buClr>
                <a:srgbClr val="212121"/>
              </a:buClr>
              <a:buSzPct val="75000"/>
              <a:buChar char="•"/>
              <a:defRPr sz="1800">
                <a:solidFill>
                  <a:srgbClr val="0433FF"/>
                </a:solidFill>
                <a:latin typeface="Avenir Medium"/>
                <a:ea typeface="Avenir Medium"/>
                <a:cs typeface="Avenir Medium"/>
                <a:sym typeface="Avenir Medium"/>
              </a:defRPr>
            </a:pPr>
            <a:r>
              <a:rPr>
                <a:solidFill>
                  <a:srgbClr val="212121"/>
                </a:solidFill>
              </a:rPr>
              <a:t>Paper 2:</a:t>
            </a:r>
            <a:r>
              <a:rPr>
                <a:solidFill>
                  <a:srgbClr val="009193"/>
                </a:solidFill>
              </a:rPr>
              <a:t> </a:t>
            </a:r>
            <a:r>
              <a:rPr u="sng">
                <a:solidFill>
                  <a:srgbClr val="531B93"/>
                </a:solidFill>
                <a:hlinkClick r:id="rId3"/>
              </a:rPr>
              <a:t>Prior knowledge and long-term memory</a:t>
            </a:r>
            <a:br/>
            <a:r>
              <a:rPr>
                <a:solidFill>
                  <a:srgbClr val="212121"/>
                </a:solidFill>
              </a:rPr>
              <a:t>Design case: Prototyping tool ‘Axure’</a:t>
            </a:r>
          </a:p>
          <a:p>
            <a:pPr marL="603250" lvl="1" indent="-222250" algn="l">
              <a:lnSpc>
                <a:spcPct val="120000"/>
              </a:lnSpc>
              <a:spcBef>
                <a:spcPts val="2000"/>
              </a:spcBef>
              <a:buClr>
                <a:srgbClr val="212121"/>
              </a:buClr>
              <a:buSzPct val="75000"/>
              <a:buChar char="•"/>
              <a:defRPr sz="1800">
                <a:solidFill>
                  <a:srgbClr val="0433FF"/>
                </a:solidFill>
                <a:latin typeface="Avenir Medium"/>
                <a:ea typeface="Avenir Medium"/>
                <a:cs typeface="Avenir Medium"/>
                <a:sym typeface="Avenir Medium"/>
              </a:defRPr>
            </a:pPr>
            <a:r>
              <a:rPr>
                <a:solidFill>
                  <a:srgbClr val="212121"/>
                </a:solidFill>
              </a:rPr>
              <a:t>Paper 3:</a:t>
            </a:r>
            <a:r>
              <a:t> </a:t>
            </a:r>
            <a:r>
              <a:rPr u="sng">
                <a:solidFill>
                  <a:srgbClr val="531B93"/>
                </a:solidFill>
                <a:hlinkClick r:id="rId4"/>
              </a:rPr>
              <a:t>Metacognition in decision making</a:t>
            </a:r>
            <a:br/>
            <a:r>
              <a:rPr>
                <a:solidFill>
                  <a:srgbClr val="212121"/>
                </a:solidFill>
              </a:rPr>
              <a:t>Design case: L&amp;T Mutual Funds’ website</a:t>
            </a:r>
          </a:p>
          <a:p>
            <a:pPr marL="603250" lvl="1" indent="-222250" algn="l">
              <a:lnSpc>
                <a:spcPct val="120000"/>
              </a:lnSpc>
              <a:spcBef>
                <a:spcPts val="2000"/>
              </a:spcBef>
              <a:buClr>
                <a:srgbClr val="212121"/>
              </a:buClr>
              <a:buSzPct val="75000"/>
              <a:buChar char="•"/>
              <a:defRPr sz="1800">
                <a:solidFill>
                  <a:srgbClr val="212121"/>
                </a:solidFill>
                <a:latin typeface="Avenir Medium"/>
                <a:ea typeface="Avenir Medium"/>
                <a:cs typeface="Avenir Medium"/>
                <a:sym typeface="Avenir Medium"/>
              </a:defRPr>
            </a:pPr>
            <a:r>
              <a:t>Paper 4: </a:t>
            </a:r>
            <a:r>
              <a:rPr u="sng">
                <a:solidFill>
                  <a:srgbClr val="531B93"/>
                </a:solidFill>
                <a:hlinkClick r:id="rId5"/>
              </a:rPr>
              <a:t>Working memory</a:t>
            </a:r>
            <a:br/>
            <a:r>
              <a:t>Design case: Online investment management platform ‘ICICIDirect’</a:t>
            </a:r>
            <a:br/>
            <a:endParaRPr/>
          </a:p>
        </p:txBody>
      </p:sp>
      <p:sp>
        <p:nvSpPr>
          <p:cNvPr id="549" name="Shape 549"/>
          <p:cNvSpPr/>
          <p:nvPr/>
        </p:nvSpPr>
        <p:spPr>
          <a:xfrm>
            <a:off x="340501" y="603250"/>
            <a:ext cx="8229601"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lgn="l" defTabSz="914400">
              <a:spcBef>
                <a:spcPts val="400"/>
              </a:spcBef>
              <a:defRPr sz="3400">
                <a:solidFill>
                  <a:srgbClr val="531B93"/>
                </a:solidFill>
                <a:latin typeface="Avenir Heavy"/>
                <a:ea typeface="Avenir Heavy"/>
                <a:cs typeface="Avenir Heavy"/>
                <a:sym typeface="Avenir Heavy"/>
              </a:defRPr>
            </a:lvl1pPr>
          </a:lstStyle>
          <a:p>
            <a:r>
              <a:t>Design Study</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p:nvPr/>
        </p:nvSpPr>
        <p:spPr>
          <a:xfrm>
            <a:off x="-21681" y="1665335"/>
            <a:ext cx="13048162" cy="8088265"/>
          </a:xfrm>
          <a:prstGeom prst="rect">
            <a:avLst/>
          </a:prstGeom>
          <a:solidFill>
            <a:srgbClr val="EBEBEB">
              <a:alpha val="29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552" name="Shape 552"/>
          <p:cNvSpPr/>
          <p:nvPr/>
        </p:nvSpPr>
        <p:spPr>
          <a:xfrm>
            <a:off x="340501" y="603250"/>
            <a:ext cx="8229601"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lgn="l" defTabSz="914400">
              <a:spcBef>
                <a:spcPts val="400"/>
              </a:spcBef>
              <a:defRPr sz="3400">
                <a:solidFill>
                  <a:srgbClr val="531B93"/>
                </a:solidFill>
                <a:latin typeface="Avenir Heavy"/>
                <a:ea typeface="Avenir Heavy"/>
                <a:cs typeface="Avenir Heavy"/>
                <a:sym typeface="Avenir Heavy"/>
              </a:defRPr>
            </a:lvl1pPr>
          </a:lstStyle>
          <a:p>
            <a:r>
              <a:t>Designing for the semi-literates</a:t>
            </a:r>
          </a:p>
        </p:txBody>
      </p:sp>
      <p:sp>
        <p:nvSpPr>
          <p:cNvPr id="553" name="Shape 553"/>
          <p:cNvSpPr/>
          <p:nvPr/>
        </p:nvSpPr>
        <p:spPr>
          <a:xfrm>
            <a:off x="-21681" y="1652635"/>
            <a:ext cx="13017502" cy="1"/>
          </a:xfrm>
          <a:prstGeom prst="line">
            <a:avLst/>
          </a:prstGeom>
          <a:ln w="25400">
            <a:solidFill>
              <a:srgbClr val="531B93"/>
            </a:solidFill>
            <a:miter lim="400000"/>
          </a:ln>
        </p:spPr>
        <p:txBody>
          <a:bodyPr lIns="50800" tIns="50800" rIns="50800" bIns="50800" anchor="ctr"/>
          <a:lstStyle/>
          <a:p>
            <a:pPr>
              <a:defRPr sz="2400"/>
            </a:pPr>
            <a:endParaRPr/>
          </a:p>
        </p:txBody>
      </p:sp>
      <p:pic>
        <p:nvPicPr>
          <p:cNvPr id="554" name="10inch-mockup.png"/>
          <p:cNvPicPr>
            <a:picLocks noChangeAspect="1"/>
          </p:cNvPicPr>
          <p:nvPr/>
        </p:nvPicPr>
        <p:blipFill>
          <a:blip r:embed="rId2">
            <a:extLst/>
          </a:blip>
          <a:stretch>
            <a:fillRect/>
          </a:stretch>
        </p:blipFill>
        <p:spPr>
          <a:xfrm>
            <a:off x="8111063" y="524968"/>
            <a:ext cx="4432225" cy="6620864"/>
          </a:xfrm>
          <a:prstGeom prst="rect">
            <a:avLst/>
          </a:prstGeom>
          <a:ln w="12700">
            <a:miter lim="400000"/>
          </a:ln>
        </p:spPr>
      </p:pic>
      <p:sp>
        <p:nvSpPr>
          <p:cNvPr id="555" name="Shape 555"/>
          <p:cNvSpPr/>
          <p:nvPr/>
        </p:nvSpPr>
        <p:spPr>
          <a:xfrm>
            <a:off x="8510847" y="922423"/>
            <a:ext cx="3632656" cy="5825954"/>
          </a:xfrm>
          <a:prstGeom prst="rect">
            <a:avLst/>
          </a:prstGeom>
          <a:solidFill>
            <a:srgbClr val="E0E0E0"/>
          </a:solidFill>
          <a:ln w="12700">
            <a:miter lim="400000"/>
          </a:ln>
        </p:spPr>
        <p:txBody>
          <a:bodyPr lIns="50800" tIns="50800" rIns="50800" bIns="50800" anchor="ctr"/>
          <a:lstStyle/>
          <a:p>
            <a:pPr>
              <a:defRPr sz="2400">
                <a:solidFill>
                  <a:srgbClr val="FFFFFF"/>
                </a:solidFill>
              </a:defRPr>
            </a:pPr>
            <a:endParaRPr/>
          </a:p>
        </p:txBody>
      </p:sp>
      <p:pic>
        <p:nvPicPr>
          <p:cNvPr id="556" name="Fincare_tablet-04.png"/>
          <p:cNvPicPr>
            <a:picLocks noChangeAspect="1"/>
          </p:cNvPicPr>
          <p:nvPr/>
        </p:nvPicPr>
        <p:blipFill>
          <a:blip r:embed="rId3">
            <a:extLst/>
          </a:blip>
          <a:srcRect l="6640" t="5661" r="6640" b="5661"/>
          <a:stretch>
            <a:fillRect/>
          </a:stretch>
        </p:blipFill>
        <p:spPr>
          <a:xfrm>
            <a:off x="8585688" y="1461095"/>
            <a:ext cx="3482831" cy="4748654"/>
          </a:xfrm>
          <a:prstGeom prst="rect">
            <a:avLst/>
          </a:prstGeom>
          <a:ln w="12700">
            <a:miter lim="400000"/>
          </a:ln>
        </p:spPr>
      </p:pic>
      <p:pic>
        <p:nvPicPr>
          <p:cNvPr id="557" name="10inch-mockup.png"/>
          <p:cNvPicPr>
            <a:picLocks noChangeAspect="1"/>
          </p:cNvPicPr>
          <p:nvPr/>
        </p:nvPicPr>
        <p:blipFill>
          <a:blip r:embed="rId2">
            <a:extLst/>
          </a:blip>
          <a:stretch>
            <a:fillRect/>
          </a:stretch>
        </p:blipFill>
        <p:spPr>
          <a:xfrm>
            <a:off x="4827924" y="2615937"/>
            <a:ext cx="4432225" cy="6620863"/>
          </a:xfrm>
          <a:prstGeom prst="rect">
            <a:avLst/>
          </a:prstGeom>
          <a:ln w="12700">
            <a:miter lim="400000"/>
          </a:ln>
        </p:spPr>
      </p:pic>
      <p:pic>
        <p:nvPicPr>
          <p:cNvPr id="558" name="Fincare_tablet-09.png"/>
          <p:cNvPicPr>
            <a:picLocks noChangeAspect="1"/>
          </p:cNvPicPr>
          <p:nvPr/>
        </p:nvPicPr>
        <p:blipFill>
          <a:blip r:embed="rId4">
            <a:extLst/>
          </a:blip>
          <a:stretch>
            <a:fillRect/>
          </a:stretch>
        </p:blipFill>
        <p:spPr>
          <a:xfrm>
            <a:off x="5224313" y="2995907"/>
            <a:ext cx="3658056" cy="4877407"/>
          </a:xfrm>
          <a:prstGeom prst="rect">
            <a:avLst/>
          </a:prstGeom>
          <a:ln w="12700">
            <a:miter lim="400000"/>
          </a:ln>
        </p:spPr>
      </p:pic>
      <p:sp>
        <p:nvSpPr>
          <p:cNvPr id="559" name="Shape 559"/>
          <p:cNvSpPr/>
          <p:nvPr/>
        </p:nvSpPr>
        <p:spPr>
          <a:xfrm>
            <a:off x="340501" y="4292600"/>
            <a:ext cx="4432225" cy="383584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pPr algn="l">
              <a:spcBef>
                <a:spcPts val="3200"/>
              </a:spcBef>
              <a:defRPr sz="1800">
                <a:solidFill>
                  <a:srgbClr val="424242"/>
                </a:solidFill>
                <a:latin typeface="Avenir Book"/>
                <a:ea typeface="Avenir Book"/>
                <a:cs typeface="Avenir Book"/>
                <a:sym typeface="Avenir Book"/>
              </a:defRPr>
            </a:pPr>
            <a:r>
              <a:t>The client wanted to re-vamp their existing tablet app used by their employees to sanction micro finance loans.</a:t>
            </a:r>
          </a:p>
          <a:p>
            <a:pPr algn="l">
              <a:spcBef>
                <a:spcPts val="3200"/>
              </a:spcBef>
              <a:defRPr sz="1800">
                <a:solidFill>
                  <a:srgbClr val="424242"/>
                </a:solidFill>
                <a:latin typeface="Avenir Book"/>
                <a:ea typeface="Avenir Book"/>
                <a:cs typeface="Avenir Book"/>
                <a:sym typeface="Avenir Book"/>
              </a:defRPr>
            </a:pPr>
            <a:r>
              <a:t>The employees/users of this app were semi literate 10-12 pass rural population.</a:t>
            </a:r>
          </a:p>
          <a:p>
            <a:pPr algn="l">
              <a:spcBef>
                <a:spcPts val="3200"/>
              </a:spcBef>
              <a:defRPr sz="1800">
                <a:solidFill>
                  <a:srgbClr val="424242"/>
                </a:solidFill>
                <a:latin typeface="Avenir Book"/>
                <a:ea typeface="Avenir Book"/>
                <a:cs typeface="Avenir Book"/>
                <a:sym typeface="Avenir Book"/>
              </a:defRPr>
            </a:pPr>
            <a:r>
              <a:t>Icon and instruction based design with simple, step-by-step flow for easy navigation and higher success ratio.</a:t>
            </a:r>
          </a:p>
        </p:txBody>
      </p:sp>
      <p:sp>
        <p:nvSpPr>
          <p:cNvPr id="560" name="Shape 560"/>
          <p:cNvSpPr/>
          <p:nvPr/>
        </p:nvSpPr>
        <p:spPr>
          <a:xfrm>
            <a:off x="340501" y="3114524"/>
            <a:ext cx="5529503" cy="7331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spcBef>
                <a:spcPts val="3200"/>
              </a:spcBef>
              <a:defRPr sz="2200" b="1">
                <a:solidFill>
                  <a:srgbClr val="531B93"/>
                </a:solidFill>
                <a:latin typeface="Helvetica"/>
                <a:ea typeface="Helvetica"/>
                <a:cs typeface="Helvetica"/>
                <a:sym typeface="Helvetica"/>
              </a:defRPr>
            </a:lvl1pPr>
          </a:lstStyle>
          <a:p>
            <a:r>
              <a:t>Microfinance</a:t>
            </a:r>
          </a:p>
        </p:txBody>
      </p:sp>
      <p:sp>
        <p:nvSpPr>
          <p:cNvPr id="561" name="Shape 561"/>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531B93"/>
                </a:solidFill>
                <a:latin typeface="Avenir Heavy"/>
                <a:ea typeface="Avenir Heavy"/>
                <a:cs typeface="Avenir Heavy"/>
                <a:sym typeface="Avenir Heavy"/>
              </a:defRPr>
            </a:lvl1pPr>
          </a:lstStyle>
          <a:p>
            <a:r>
              <a:t>4.4</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p:nvPr/>
        </p:nvSpPr>
        <p:spPr>
          <a:xfrm>
            <a:off x="3719" y="1665335"/>
            <a:ext cx="13004801" cy="8088265"/>
          </a:xfrm>
          <a:prstGeom prst="rect">
            <a:avLst/>
          </a:prstGeom>
          <a:solidFill>
            <a:srgbClr val="EBEBEB">
              <a:alpha val="28813"/>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564" name="Shape 564"/>
          <p:cNvSpPr/>
          <p:nvPr/>
        </p:nvSpPr>
        <p:spPr>
          <a:xfrm>
            <a:off x="-8980" y="1652635"/>
            <a:ext cx="13004800" cy="1"/>
          </a:xfrm>
          <a:prstGeom prst="line">
            <a:avLst/>
          </a:prstGeom>
          <a:ln w="25400">
            <a:solidFill>
              <a:srgbClr val="531B93"/>
            </a:solidFill>
            <a:miter lim="400000"/>
          </a:ln>
        </p:spPr>
        <p:txBody>
          <a:bodyPr lIns="50800" tIns="50800" rIns="50800" bIns="50800" anchor="ctr"/>
          <a:lstStyle/>
          <a:p>
            <a:pPr>
              <a:defRPr sz="2400"/>
            </a:pPr>
            <a:endParaRPr/>
          </a:p>
        </p:txBody>
      </p:sp>
      <p:sp>
        <p:nvSpPr>
          <p:cNvPr id="565" name="Shape 565"/>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531B93"/>
                </a:solidFill>
                <a:latin typeface="Avenir Heavy"/>
                <a:ea typeface="Avenir Heavy"/>
                <a:cs typeface="Avenir Heavy"/>
                <a:sym typeface="Avenir Heavy"/>
              </a:defRPr>
            </a:lvl1pPr>
          </a:lstStyle>
          <a:p>
            <a:r>
              <a:t>4.5</a:t>
            </a:r>
          </a:p>
        </p:txBody>
      </p:sp>
      <p:sp>
        <p:nvSpPr>
          <p:cNvPr id="566" name="Shape 566"/>
          <p:cNvSpPr/>
          <p:nvPr/>
        </p:nvSpPr>
        <p:spPr>
          <a:xfrm>
            <a:off x="438150" y="1915211"/>
            <a:ext cx="12128500" cy="758851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gn="l">
              <a:lnSpc>
                <a:spcPct val="120000"/>
              </a:lnSpc>
              <a:spcBef>
                <a:spcPts val="2000"/>
              </a:spcBef>
              <a:defRPr sz="1800">
                <a:solidFill>
                  <a:srgbClr val="212121"/>
                </a:solidFill>
                <a:latin typeface="Avenir Medium"/>
                <a:ea typeface="Avenir Medium"/>
                <a:cs typeface="Avenir Medium"/>
                <a:sym typeface="Avenir Medium"/>
              </a:defRPr>
            </a:pPr>
            <a:r>
              <a:t>Expert review provides an immediate tactical analysis of the user experience of your Web site, Web application, GUI application, or Intranet. It gives a prioritized list of changes to correct confusing elements of the current design. The result is a redesign solution that leads to an enhanced user experience.</a:t>
            </a:r>
          </a:p>
          <a:p>
            <a:pPr marL="304800" indent="-304800" algn="l" defTabSz="457200">
              <a:lnSpc>
                <a:spcPts val="3200"/>
              </a:lnSpc>
              <a:defRPr sz="1800">
                <a:solidFill>
                  <a:srgbClr val="531B93"/>
                </a:solidFill>
                <a:latin typeface="Avenir Medium"/>
                <a:ea typeface="Avenir Medium"/>
                <a:cs typeface="Avenir Medium"/>
                <a:sym typeface="Avenir Medium"/>
              </a:defRPr>
            </a:pPr>
            <a:r>
              <a:t>Purpose of expert review</a:t>
            </a:r>
          </a:p>
          <a:p>
            <a:pPr marL="603250" indent="-222250" algn="l">
              <a:spcBef>
                <a:spcPts val="500"/>
              </a:spcBef>
              <a:buClr>
                <a:srgbClr val="212121"/>
              </a:buClr>
              <a:buSzPct val="75000"/>
              <a:buChar char="•"/>
              <a:defRPr sz="1800">
                <a:solidFill>
                  <a:srgbClr val="212121"/>
                </a:solidFill>
                <a:latin typeface="Avenir Medium"/>
                <a:ea typeface="Avenir Medium"/>
                <a:cs typeface="Avenir Medium"/>
                <a:sym typeface="Avenir Medium"/>
              </a:defRPr>
            </a:pPr>
            <a:r>
              <a:t>Identify key trouble spots </a:t>
            </a:r>
          </a:p>
          <a:p>
            <a:pPr marL="603250" indent="-222250" algn="l">
              <a:spcBef>
                <a:spcPts val="500"/>
              </a:spcBef>
              <a:buClr>
                <a:srgbClr val="212121"/>
              </a:buClr>
              <a:buSzPct val="75000"/>
              <a:buChar char="•"/>
              <a:defRPr sz="1800">
                <a:solidFill>
                  <a:srgbClr val="212121"/>
                </a:solidFill>
                <a:latin typeface="Avenir Medium"/>
                <a:ea typeface="Avenir Medium"/>
                <a:cs typeface="Avenir Medium"/>
                <a:sym typeface="Avenir Medium"/>
              </a:defRPr>
            </a:pPr>
            <a:r>
              <a:t>Provide short-term fixes </a:t>
            </a:r>
          </a:p>
          <a:p>
            <a:pPr marL="603250" indent="-222250" algn="l">
              <a:spcBef>
                <a:spcPts val="500"/>
              </a:spcBef>
              <a:buClr>
                <a:srgbClr val="212121"/>
              </a:buClr>
              <a:buSzPct val="75000"/>
              <a:buChar char="•"/>
              <a:defRPr sz="1800">
                <a:solidFill>
                  <a:srgbClr val="212121"/>
                </a:solidFill>
                <a:latin typeface="Avenir Medium"/>
                <a:ea typeface="Avenir Medium"/>
                <a:cs typeface="Avenir Medium"/>
                <a:sym typeface="Avenir Medium"/>
              </a:defRPr>
            </a:pPr>
            <a:r>
              <a:t>Direct for long-term improvement</a:t>
            </a:r>
          </a:p>
          <a:p>
            <a:pPr marL="603250" indent="-222250" algn="l">
              <a:spcBef>
                <a:spcPts val="500"/>
              </a:spcBef>
              <a:buClr>
                <a:srgbClr val="212121"/>
              </a:buClr>
              <a:buSzPct val="75000"/>
              <a:buChar char="•"/>
              <a:defRPr sz="1800">
                <a:solidFill>
                  <a:srgbClr val="212121"/>
                </a:solidFill>
                <a:latin typeface="Avenir Medium"/>
                <a:ea typeface="Avenir Medium"/>
                <a:cs typeface="Avenir Medium"/>
                <a:sym typeface="Avenir Medium"/>
              </a:defRPr>
            </a:pPr>
            <a:r>
              <a:t>Uncover issues before going for Usability Testing</a:t>
            </a:r>
          </a:p>
          <a:p>
            <a:pPr marL="609600" algn="l" defTabSz="457200">
              <a:lnSpc>
                <a:spcPts val="3500"/>
              </a:lnSpc>
              <a:defRPr sz="1800">
                <a:latin typeface="Avenir Book"/>
                <a:ea typeface="Avenir Book"/>
                <a:cs typeface="Avenir Book"/>
                <a:sym typeface="Avenir Book"/>
              </a:defRPr>
            </a:pPr>
            <a:endParaRPr/>
          </a:p>
          <a:p>
            <a:pPr marL="304800" indent="-304800" algn="l" defTabSz="457200">
              <a:lnSpc>
                <a:spcPts val="3200"/>
              </a:lnSpc>
              <a:defRPr sz="1800">
                <a:solidFill>
                  <a:srgbClr val="531B93"/>
                </a:solidFill>
                <a:latin typeface="Avenir Medium"/>
                <a:ea typeface="Avenir Medium"/>
                <a:cs typeface="Avenir Medium"/>
                <a:sym typeface="Avenir Medium"/>
              </a:defRPr>
            </a:pPr>
            <a:r>
              <a:t>What expert review isn’t</a:t>
            </a:r>
          </a:p>
          <a:p>
            <a:pPr marL="603250" indent="-222250" algn="l">
              <a:spcBef>
                <a:spcPts val="500"/>
              </a:spcBef>
              <a:buClr>
                <a:srgbClr val="212121"/>
              </a:buClr>
              <a:buSzPct val="75000"/>
              <a:buChar char="•"/>
              <a:defRPr sz="1800">
                <a:solidFill>
                  <a:srgbClr val="212121"/>
                </a:solidFill>
                <a:latin typeface="Avenir Medium"/>
                <a:ea typeface="Avenir Medium"/>
                <a:cs typeface="Avenir Medium"/>
                <a:sym typeface="Avenir Medium"/>
              </a:defRPr>
            </a:pPr>
            <a:r>
              <a:t>Is not a comprehensive review </a:t>
            </a:r>
          </a:p>
          <a:p>
            <a:pPr marL="603250" indent="-222250" algn="l">
              <a:spcBef>
                <a:spcPts val="500"/>
              </a:spcBef>
              <a:buClr>
                <a:srgbClr val="212121"/>
              </a:buClr>
              <a:buSzPct val="75000"/>
              <a:buChar char="•"/>
              <a:defRPr sz="1800">
                <a:solidFill>
                  <a:srgbClr val="212121"/>
                </a:solidFill>
                <a:latin typeface="Avenir Medium"/>
                <a:ea typeface="Avenir Medium"/>
                <a:cs typeface="Avenir Medium"/>
                <a:sym typeface="Avenir Medium"/>
              </a:defRPr>
            </a:pPr>
            <a:r>
              <a:t>It is not based on research with actual users</a:t>
            </a:r>
          </a:p>
          <a:p>
            <a:pPr marL="603250" indent="-222250" algn="l">
              <a:spcBef>
                <a:spcPts val="500"/>
              </a:spcBef>
              <a:buClr>
                <a:srgbClr val="212121"/>
              </a:buClr>
              <a:buSzPct val="75000"/>
              <a:buChar char="•"/>
              <a:defRPr sz="1800">
                <a:solidFill>
                  <a:srgbClr val="212121"/>
                </a:solidFill>
                <a:latin typeface="Avenir Medium"/>
                <a:ea typeface="Avenir Medium"/>
                <a:cs typeface="Avenir Medium"/>
                <a:sym typeface="Avenir Medium"/>
              </a:defRPr>
            </a:pPr>
            <a:r>
              <a:t>It doesn’t cover the entire breadth and depth of the site's content</a:t>
            </a:r>
            <a:endParaRPr sz="1200">
              <a:latin typeface="Times"/>
              <a:ea typeface="Times"/>
              <a:cs typeface="Times"/>
              <a:sym typeface="Times"/>
            </a:endParaRPr>
          </a:p>
          <a:p>
            <a:pPr lvl="1" indent="0" algn="l" defTabSz="457200">
              <a:lnSpc>
                <a:spcPts val="3600"/>
              </a:lnSpc>
              <a:defRPr sz="2133">
                <a:latin typeface="Avenir Book"/>
                <a:ea typeface="Avenir Book"/>
                <a:cs typeface="Avenir Book"/>
                <a:sym typeface="Avenir Book"/>
              </a:defRPr>
            </a:pPr>
            <a:endParaRPr sz="1200">
              <a:latin typeface="Times"/>
              <a:ea typeface="Times"/>
              <a:cs typeface="Times"/>
              <a:sym typeface="Times"/>
            </a:endParaRPr>
          </a:p>
          <a:p>
            <a:pPr marL="304800" indent="-304800" algn="l" defTabSz="457200">
              <a:lnSpc>
                <a:spcPts val="3200"/>
              </a:lnSpc>
              <a:defRPr sz="1800">
                <a:solidFill>
                  <a:srgbClr val="531B93"/>
                </a:solidFill>
                <a:latin typeface="Avenir Medium"/>
                <a:ea typeface="Avenir Medium"/>
                <a:cs typeface="Avenir Medium"/>
                <a:sym typeface="Avenir Medium"/>
              </a:defRPr>
            </a:pPr>
            <a:r>
              <a:t>Projects</a:t>
            </a:r>
          </a:p>
          <a:p>
            <a:pPr marL="603250" indent="-222250" algn="l">
              <a:spcBef>
                <a:spcPts val="500"/>
              </a:spcBef>
              <a:buClr>
                <a:srgbClr val="212121"/>
              </a:buClr>
              <a:buSzPct val="75000"/>
              <a:buChar char="•"/>
              <a:defRPr sz="1800">
                <a:solidFill>
                  <a:srgbClr val="212121"/>
                </a:solidFill>
                <a:latin typeface="Avenir Medium"/>
                <a:ea typeface="Avenir Medium"/>
                <a:cs typeface="Avenir Medium"/>
                <a:sym typeface="Avenir Medium"/>
              </a:defRPr>
            </a:pPr>
            <a:r>
              <a:t>Expert Review 1: </a:t>
            </a:r>
            <a:r>
              <a:rPr u="sng">
                <a:solidFill>
                  <a:srgbClr val="531B93"/>
                </a:solidFill>
                <a:hlinkClick r:id="rId2"/>
              </a:rPr>
              <a:t>Talent Recruit</a:t>
            </a:r>
          </a:p>
          <a:p>
            <a:pPr marL="603250" indent="-222250" algn="l">
              <a:spcBef>
                <a:spcPts val="500"/>
              </a:spcBef>
              <a:buClr>
                <a:srgbClr val="212121"/>
              </a:buClr>
              <a:buSzPct val="75000"/>
              <a:buChar char="•"/>
              <a:defRPr sz="1800">
                <a:solidFill>
                  <a:srgbClr val="212121"/>
                </a:solidFill>
                <a:latin typeface="Avenir Medium"/>
                <a:ea typeface="Avenir Medium"/>
                <a:cs typeface="Avenir Medium"/>
                <a:sym typeface="Avenir Medium"/>
              </a:defRPr>
            </a:pPr>
            <a:r>
              <a:t>Expert Review 2: </a:t>
            </a:r>
            <a:r>
              <a:rPr u="sng">
                <a:solidFill>
                  <a:srgbClr val="531B93"/>
                </a:solidFill>
                <a:hlinkClick r:id="rId3"/>
              </a:rPr>
              <a:t>American Express, India</a:t>
            </a:r>
          </a:p>
        </p:txBody>
      </p:sp>
      <p:sp>
        <p:nvSpPr>
          <p:cNvPr id="567" name="Shape 567"/>
          <p:cNvSpPr/>
          <p:nvPr/>
        </p:nvSpPr>
        <p:spPr>
          <a:xfrm>
            <a:off x="340501" y="603250"/>
            <a:ext cx="8229601"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lgn="l" defTabSz="914400">
              <a:spcBef>
                <a:spcPts val="400"/>
              </a:spcBef>
              <a:defRPr sz="3400">
                <a:solidFill>
                  <a:srgbClr val="531B93"/>
                </a:solidFill>
                <a:latin typeface="Avenir Heavy"/>
                <a:ea typeface="Avenir Heavy"/>
                <a:cs typeface="Avenir Heavy"/>
                <a:sym typeface="Avenir Heavy"/>
              </a:defRPr>
            </a:lvl1pPr>
          </a:lstStyle>
          <a:p>
            <a:r>
              <a:t>Expert Review (Usability Assessment)</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p:nvPr/>
        </p:nvSpPr>
        <p:spPr>
          <a:xfrm>
            <a:off x="-21681" y="1665335"/>
            <a:ext cx="13048162" cy="8088265"/>
          </a:xfrm>
          <a:prstGeom prst="rect">
            <a:avLst/>
          </a:prstGeom>
          <a:solidFill>
            <a:srgbClr val="EBEBEB">
              <a:alpha val="29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570" name="Shape 570"/>
          <p:cNvSpPr/>
          <p:nvPr/>
        </p:nvSpPr>
        <p:spPr>
          <a:xfrm>
            <a:off x="340501" y="603250"/>
            <a:ext cx="8229601"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lgn="l" defTabSz="914400">
              <a:spcBef>
                <a:spcPts val="400"/>
              </a:spcBef>
              <a:defRPr sz="3400">
                <a:solidFill>
                  <a:srgbClr val="531B93"/>
                </a:solidFill>
                <a:latin typeface="Avenir Heavy"/>
                <a:ea typeface="Avenir Heavy"/>
                <a:cs typeface="Avenir Heavy"/>
                <a:sym typeface="Avenir Heavy"/>
              </a:defRPr>
            </a:lvl1pPr>
          </a:lstStyle>
          <a:p>
            <a:r>
              <a:t>New Generation Online Banking</a:t>
            </a:r>
          </a:p>
        </p:txBody>
      </p:sp>
      <p:sp>
        <p:nvSpPr>
          <p:cNvPr id="571" name="Shape 571"/>
          <p:cNvSpPr/>
          <p:nvPr/>
        </p:nvSpPr>
        <p:spPr>
          <a:xfrm>
            <a:off x="-21681" y="1652635"/>
            <a:ext cx="13017502" cy="1"/>
          </a:xfrm>
          <a:prstGeom prst="line">
            <a:avLst/>
          </a:prstGeom>
          <a:ln w="25400">
            <a:solidFill>
              <a:srgbClr val="531B93"/>
            </a:solidFill>
            <a:miter lim="400000"/>
          </a:ln>
        </p:spPr>
        <p:txBody>
          <a:bodyPr lIns="50800" tIns="50800" rIns="50800" bIns="50800" anchor="ctr"/>
          <a:lstStyle/>
          <a:p>
            <a:pPr>
              <a:defRPr sz="2400"/>
            </a:pPr>
            <a:endParaRPr/>
          </a:p>
        </p:txBody>
      </p:sp>
      <p:sp>
        <p:nvSpPr>
          <p:cNvPr id="572" name="Shape 572"/>
          <p:cNvSpPr/>
          <p:nvPr/>
        </p:nvSpPr>
        <p:spPr>
          <a:xfrm>
            <a:off x="340501" y="2861970"/>
            <a:ext cx="12417599" cy="94742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spcBef>
                <a:spcPts val="3200"/>
              </a:spcBef>
              <a:defRPr sz="1800">
                <a:solidFill>
                  <a:srgbClr val="424242"/>
                </a:solidFill>
                <a:latin typeface="Avenir Book"/>
                <a:ea typeface="Avenir Book"/>
                <a:cs typeface="Avenir Book"/>
                <a:sym typeface="Avenir Book"/>
              </a:defRPr>
            </a:lvl1pPr>
          </a:lstStyle>
          <a:p>
            <a:r>
              <a:t>Reimagined the concept of digital banking. Introduced many user friendly functionalities and experience delights for transferring money, bill payment, Enquiry, Personal finance management, etc.</a:t>
            </a:r>
          </a:p>
        </p:txBody>
      </p:sp>
      <p:sp>
        <p:nvSpPr>
          <p:cNvPr id="573" name="Shape 573"/>
          <p:cNvSpPr/>
          <p:nvPr/>
        </p:nvSpPr>
        <p:spPr>
          <a:xfrm>
            <a:off x="340501" y="2191894"/>
            <a:ext cx="4829284" cy="7331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spcBef>
                <a:spcPts val="3200"/>
              </a:spcBef>
              <a:defRPr sz="2200" b="1">
                <a:solidFill>
                  <a:srgbClr val="531B93"/>
                </a:solidFill>
                <a:latin typeface="Helvetica"/>
                <a:ea typeface="Helvetica"/>
                <a:cs typeface="Helvetica"/>
                <a:sym typeface="Helvetica"/>
              </a:defRPr>
            </a:lvl1pPr>
          </a:lstStyle>
          <a:p>
            <a:r>
              <a:t>Designing for Disruption</a:t>
            </a:r>
          </a:p>
        </p:txBody>
      </p:sp>
      <p:pic>
        <p:nvPicPr>
          <p:cNvPr id="574" name="image29.png"/>
          <p:cNvPicPr>
            <a:picLocks noChangeAspect="1"/>
          </p:cNvPicPr>
          <p:nvPr/>
        </p:nvPicPr>
        <p:blipFill>
          <a:blip r:embed="rId2">
            <a:extLst/>
          </a:blip>
          <a:stretch>
            <a:fillRect/>
          </a:stretch>
        </p:blipFill>
        <p:spPr>
          <a:xfrm>
            <a:off x="8836973" y="4146124"/>
            <a:ext cx="3810001" cy="3050716"/>
          </a:xfrm>
          <a:prstGeom prst="rect">
            <a:avLst/>
          </a:prstGeom>
          <a:ln w="12700">
            <a:miter lim="400000"/>
          </a:ln>
          <a:effectLst>
            <a:outerShdw blurRad="190500" dist="8455" dir="5400000" rotWithShape="0">
              <a:srgbClr val="000000">
                <a:alpha val="71659"/>
              </a:srgbClr>
            </a:outerShdw>
          </a:effectLst>
        </p:spPr>
      </p:pic>
      <p:pic>
        <p:nvPicPr>
          <p:cNvPr id="575" name="image30.png"/>
          <p:cNvPicPr>
            <a:picLocks noChangeAspect="1"/>
          </p:cNvPicPr>
          <p:nvPr/>
        </p:nvPicPr>
        <p:blipFill>
          <a:blip r:embed="rId3">
            <a:extLst/>
          </a:blip>
          <a:stretch>
            <a:fillRect/>
          </a:stretch>
        </p:blipFill>
        <p:spPr>
          <a:xfrm>
            <a:off x="7142458" y="6192683"/>
            <a:ext cx="3810001" cy="3050716"/>
          </a:xfrm>
          <a:prstGeom prst="rect">
            <a:avLst/>
          </a:prstGeom>
          <a:ln w="12700">
            <a:miter lim="400000"/>
          </a:ln>
          <a:effectLst>
            <a:outerShdw blurRad="190500" dist="8455" dir="5400000" rotWithShape="0">
              <a:srgbClr val="000000">
                <a:alpha val="71659"/>
              </a:srgbClr>
            </a:outerShdw>
          </a:effectLst>
        </p:spPr>
      </p:pic>
      <p:pic>
        <p:nvPicPr>
          <p:cNvPr id="576" name="ffdace10179159.560e09b90d185.png"/>
          <p:cNvPicPr>
            <a:picLocks noChangeAspect="1"/>
          </p:cNvPicPr>
          <p:nvPr/>
        </p:nvPicPr>
        <p:blipFill>
          <a:blip r:embed="rId4">
            <a:extLst/>
          </a:blip>
          <a:srcRect l="3024" r="18970" b="61380"/>
          <a:stretch>
            <a:fillRect/>
          </a:stretch>
        </p:blipFill>
        <p:spPr>
          <a:xfrm>
            <a:off x="338120" y="4136599"/>
            <a:ext cx="4512594" cy="3048001"/>
          </a:xfrm>
          <a:prstGeom prst="rect">
            <a:avLst/>
          </a:prstGeom>
          <a:ln w="12700">
            <a:miter lim="400000"/>
          </a:ln>
          <a:effectLst>
            <a:outerShdw blurRad="190500" dist="8455" dir="5400000" rotWithShape="0">
              <a:srgbClr val="000000">
                <a:alpha val="71659"/>
              </a:srgbClr>
            </a:outerShdw>
          </a:effectLst>
        </p:spPr>
      </p:pic>
      <p:pic>
        <p:nvPicPr>
          <p:cNvPr id="577" name="e88a3c10179159.560e0a24c6ca8.png"/>
          <p:cNvPicPr>
            <a:picLocks noChangeAspect="1"/>
          </p:cNvPicPr>
          <p:nvPr/>
        </p:nvPicPr>
        <p:blipFill>
          <a:blip r:embed="rId5">
            <a:extLst/>
          </a:blip>
          <a:srcRect l="2996" r="18890" b="61366"/>
          <a:stretch>
            <a:fillRect/>
          </a:stretch>
        </p:blipFill>
        <p:spPr>
          <a:xfrm>
            <a:off x="2086354" y="6183158"/>
            <a:ext cx="4517222" cy="3048001"/>
          </a:xfrm>
          <a:prstGeom prst="rect">
            <a:avLst/>
          </a:prstGeom>
          <a:ln w="12700">
            <a:miter lim="400000"/>
          </a:ln>
          <a:effectLst>
            <a:outerShdw blurRad="190500" dist="8455" dir="5400000" rotWithShape="0">
              <a:srgbClr val="000000">
                <a:alpha val="71659"/>
              </a:srgbClr>
            </a:outerShdw>
          </a:effectLst>
        </p:spPr>
      </p:pic>
      <p:sp>
        <p:nvSpPr>
          <p:cNvPr id="578" name="Shape 578"/>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531B93"/>
                </a:solidFill>
                <a:latin typeface="Avenir Heavy"/>
                <a:ea typeface="Avenir Heavy"/>
                <a:cs typeface="Avenir Heavy"/>
                <a:sym typeface="Avenir Heavy"/>
              </a:defRPr>
            </a:lvl1pPr>
          </a:lstStyle>
          <a:p>
            <a:r>
              <a:t>4.6</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p:nvPr/>
        </p:nvSpPr>
        <p:spPr>
          <a:xfrm>
            <a:off x="3719" y="1665335"/>
            <a:ext cx="13004801" cy="8088265"/>
          </a:xfrm>
          <a:prstGeom prst="rect">
            <a:avLst/>
          </a:prstGeom>
          <a:solidFill>
            <a:srgbClr val="EBEBEB">
              <a:alpha val="28813"/>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581" name="Shape 581"/>
          <p:cNvSpPr/>
          <p:nvPr/>
        </p:nvSpPr>
        <p:spPr>
          <a:xfrm>
            <a:off x="-8980" y="1652635"/>
            <a:ext cx="13004800" cy="1"/>
          </a:xfrm>
          <a:prstGeom prst="line">
            <a:avLst/>
          </a:prstGeom>
          <a:ln w="25400">
            <a:solidFill>
              <a:srgbClr val="531B93"/>
            </a:solidFill>
            <a:miter lim="400000"/>
          </a:ln>
        </p:spPr>
        <p:txBody>
          <a:bodyPr lIns="50800" tIns="50800" rIns="50800" bIns="50800" anchor="ctr"/>
          <a:lstStyle/>
          <a:p>
            <a:pPr>
              <a:defRPr sz="2400"/>
            </a:pPr>
            <a:endParaRPr/>
          </a:p>
        </p:txBody>
      </p:sp>
      <p:sp>
        <p:nvSpPr>
          <p:cNvPr id="582" name="Shape 582"/>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531B93"/>
                </a:solidFill>
                <a:latin typeface="Avenir Heavy"/>
                <a:ea typeface="Avenir Heavy"/>
                <a:cs typeface="Avenir Heavy"/>
                <a:sym typeface="Avenir Heavy"/>
              </a:defRPr>
            </a:lvl1pPr>
          </a:lstStyle>
          <a:p>
            <a:r>
              <a:t>4.7</a:t>
            </a:r>
          </a:p>
        </p:txBody>
      </p:sp>
      <p:sp>
        <p:nvSpPr>
          <p:cNvPr id="583" name="Shape 583"/>
          <p:cNvSpPr/>
          <p:nvPr/>
        </p:nvSpPr>
        <p:spPr>
          <a:xfrm>
            <a:off x="438150" y="1915211"/>
            <a:ext cx="12128500" cy="758851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lvl="1" indent="0" algn="l">
              <a:lnSpc>
                <a:spcPct val="120000"/>
              </a:lnSpc>
              <a:spcBef>
                <a:spcPts val="2000"/>
              </a:spcBef>
              <a:defRPr sz="1800">
                <a:solidFill>
                  <a:srgbClr val="212121"/>
                </a:solidFill>
                <a:latin typeface="Avenir Medium"/>
                <a:ea typeface="Avenir Medium"/>
                <a:cs typeface="Avenir Medium"/>
                <a:sym typeface="Avenir Medium"/>
              </a:defRPr>
            </a:pPr>
            <a:r>
              <a:t>After reading the book </a:t>
            </a:r>
            <a:r>
              <a:rPr>
                <a:solidFill>
                  <a:srgbClr val="531B93"/>
                </a:solidFill>
              </a:rPr>
              <a:t>'Field Guide to UX Strategy'</a:t>
            </a:r>
            <a:r>
              <a:t> by Robert Hoekman Jr., I found it so interesting and informative that I wanted to use it for my future projects. However, I figured it would be time-consuming and cumbersome to refer a 100-page book, time and again, while working on a project. In order to make it more manageable and convenient, I decided to convert it into a quick, go-to guide which I could refer to, no matter at what stage of the project I was is in. </a:t>
            </a:r>
          </a:p>
          <a:p>
            <a:pPr lvl="1" indent="0" algn="l">
              <a:lnSpc>
                <a:spcPct val="120000"/>
              </a:lnSpc>
              <a:spcBef>
                <a:spcPts val="2000"/>
              </a:spcBef>
              <a:defRPr sz="1800">
                <a:solidFill>
                  <a:srgbClr val="212121"/>
                </a:solidFill>
                <a:latin typeface="Avenir Medium"/>
                <a:ea typeface="Avenir Medium"/>
                <a:cs typeface="Avenir Medium"/>
                <a:sym typeface="Avenir Medium"/>
              </a:defRPr>
            </a:pPr>
            <a:r>
              <a:t>Here's the link to my interactive 'Quick Guide to UX Strategy':</a:t>
            </a:r>
            <a:r>
              <a:rPr u="sng">
                <a:solidFill>
                  <a:srgbClr val="531B93"/>
                </a:solidFill>
                <a:hlinkClick r:id="rId2"/>
              </a:rPr>
              <a:t>https://zqjh9b.axshare.com/#c=2</a:t>
            </a:r>
          </a:p>
        </p:txBody>
      </p:sp>
      <p:pic>
        <p:nvPicPr>
          <p:cNvPr id="584" name="Screen Shot 2018-01-07 at 10.30.17 PM.png"/>
          <p:cNvPicPr>
            <a:picLocks noChangeAspect="1"/>
          </p:cNvPicPr>
          <p:nvPr/>
        </p:nvPicPr>
        <p:blipFill>
          <a:blip r:embed="rId3">
            <a:extLst/>
          </a:blip>
          <a:srcRect l="5376" t="10883" r="3763"/>
          <a:stretch>
            <a:fillRect/>
          </a:stretch>
        </p:blipFill>
        <p:spPr>
          <a:xfrm>
            <a:off x="2921198" y="4765235"/>
            <a:ext cx="7162307" cy="4390558"/>
          </a:xfrm>
          <a:prstGeom prst="rect">
            <a:avLst/>
          </a:prstGeom>
          <a:ln w="12700">
            <a:solidFill>
              <a:srgbClr val="531B93"/>
            </a:solidFill>
            <a:miter lim="400000"/>
          </a:ln>
          <a:effectLst>
            <a:outerShdw blurRad="50800" dist="63500" dir="2700000" rotWithShape="0">
              <a:srgbClr val="000000">
                <a:alpha val="50000"/>
              </a:srgbClr>
            </a:outerShdw>
          </a:effectLst>
        </p:spPr>
      </p:pic>
      <p:sp>
        <p:nvSpPr>
          <p:cNvPr id="585" name="Shape 585"/>
          <p:cNvSpPr/>
          <p:nvPr/>
        </p:nvSpPr>
        <p:spPr>
          <a:xfrm>
            <a:off x="340501" y="603250"/>
            <a:ext cx="8229601"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lgn="l" defTabSz="914400">
              <a:spcBef>
                <a:spcPts val="400"/>
              </a:spcBef>
              <a:defRPr sz="3400">
                <a:solidFill>
                  <a:srgbClr val="531B93"/>
                </a:solidFill>
                <a:latin typeface="Avenir Heavy"/>
                <a:ea typeface="Avenir Heavy"/>
                <a:cs typeface="Avenir Heavy"/>
                <a:sym typeface="Avenir Heavy"/>
              </a:defRPr>
            </a:lvl1pPr>
          </a:lstStyle>
          <a:p>
            <a:r>
              <a:t>Quick Guide to UX Strategy</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p:nvPr/>
        </p:nvSpPr>
        <p:spPr>
          <a:xfrm>
            <a:off x="-21681" y="1665335"/>
            <a:ext cx="13048162" cy="8088265"/>
          </a:xfrm>
          <a:prstGeom prst="rect">
            <a:avLst/>
          </a:prstGeom>
          <a:solidFill>
            <a:srgbClr val="EBEBEB">
              <a:alpha val="29000"/>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588" name="Shape 588"/>
          <p:cNvSpPr/>
          <p:nvPr/>
        </p:nvSpPr>
        <p:spPr>
          <a:xfrm>
            <a:off x="340501" y="603250"/>
            <a:ext cx="8229601"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lgn="l" defTabSz="914400">
              <a:spcBef>
                <a:spcPts val="400"/>
              </a:spcBef>
              <a:defRPr sz="3400">
                <a:solidFill>
                  <a:srgbClr val="531B93"/>
                </a:solidFill>
                <a:latin typeface="Avenir Heavy"/>
                <a:ea typeface="Avenir Heavy"/>
                <a:cs typeface="Avenir Heavy"/>
                <a:sym typeface="Avenir Heavy"/>
              </a:defRPr>
            </a:lvl1pPr>
          </a:lstStyle>
          <a:p>
            <a:r>
              <a:t>Core Banking</a:t>
            </a:r>
          </a:p>
        </p:txBody>
      </p:sp>
      <p:sp>
        <p:nvSpPr>
          <p:cNvPr id="589" name="Shape 589"/>
          <p:cNvSpPr/>
          <p:nvPr/>
        </p:nvSpPr>
        <p:spPr>
          <a:xfrm>
            <a:off x="-21681" y="1652635"/>
            <a:ext cx="13017502" cy="1"/>
          </a:xfrm>
          <a:prstGeom prst="line">
            <a:avLst/>
          </a:prstGeom>
          <a:ln w="25400">
            <a:solidFill>
              <a:srgbClr val="531B93"/>
            </a:solidFill>
            <a:miter lim="400000"/>
          </a:ln>
        </p:spPr>
        <p:txBody>
          <a:bodyPr lIns="50800" tIns="50800" rIns="50800" bIns="50800" anchor="ctr"/>
          <a:lstStyle/>
          <a:p>
            <a:pPr>
              <a:defRPr sz="2400"/>
            </a:pPr>
            <a:endParaRPr/>
          </a:p>
        </p:txBody>
      </p:sp>
      <p:sp>
        <p:nvSpPr>
          <p:cNvPr id="590" name="Shape 590"/>
          <p:cNvSpPr/>
          <p:nvPr/>
        </p:nvSpPr>
        <p:spPr>
          <a:xfrm>
            <a:off x="340501" y="2734970"/>
            <a:ext cx="5251537" cy="697938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pPr algn="l">
              <a:spcBef>
                <a:spcPts val="3200"/>
              </a:spcBef>
              <a:defRPr sz="1800">
                <a:solidFill>
                  <a:srgbClr val="424242"/>
                </a:solidFill>
                <a:latin typeface="Avenir Book"/>
                <a:ea typeface="Avenir Book"/>
                <a:cs typeface="Avenir Book"/>
                <a:sym typeface="Avenir Book"/>
              </a:defRPr>
            </a:pPr>
            <a:r>
              <a:t>Re-engineered long, complex trade finance, account origination and loan servicing processes which went live and improved efficiencies up to 40% in the first release. </a:t>
            </a:r>
          </a:p>
          <a:p>
            <a:pPr algn="l">
              <a:spcBef>
                <a:spcPts val="3200"/>
              </a:spcBef>
              <a:defRPr sz="1800">
                <a:solidFill>
                  <a:srgbClr val="424242"/>
                </a:solidFill>
                <a:latin typeface="Avenir Book"/>
                <a:ea typeface="Avenir Book"/>
                <a:cs typeface="Avenir Book"/>
                <a:sym typeface="Avenir Book"/>
              </a:defRPr>
            </a:pPr>
            <a:r>
              <a:t>According to the statistics received from client </a:t>
            </a:r>
          </a:p>
          <a:p>
            <a:pPr marL="222250" indent="-222250" algn="l">
              <a:spcBef>
                <a:spcPts val="1000"/>
              </a:spcBef>
              <a:buSzPct val="75000"/>
              <a:buChar char="•"/>
              <a:defRPr sz="1800">
                <a:solidFill>
                  <a:srgbClr val="424242"/>
                </a:solidFill>
                <a:latin typeface="Avenir Book"/>
                <a:ea typeface="Avenir Book"/>
                <a:cs typeface="Avenir Book"/>
                <a:sym typeface="Avenir Book"/>
              </a:defRPr>
            </a:pPr>
            <a:r>
              <a:t>Ignite went live in 179 client branches in Australia </a:t>
            </a:r>
          </a:p>
          <a:p>
            <a:pPr marL="222250" indent="-222250" algn="l">
              <a:spcBef>
                <a:spcPts val="1000"/>
              </a:spcBef>
              <a:buSzPct val="75000"/>
              <a:buChar char="•"/>
              <a:defRPr sz="1800">
                <a:solidFill>
                  <a:srgbClr val="424242"/>
                </a:solidFill>
                <a:latin typeface="Avenir Book"/>
                <a:ea typeface="Avenir Book"/>
                <a:cs typeface="Avenir Book"/>
                <a:sym typeface="Avenir Book"/>
              </a:defRPr>
            </a:pPr>
            <a:r>
              <a:t>It took as little as 11 minutes to apply for unsecured loans</a:t>
            </a:r>
          </a:p>
          <a:p>
            <a:pPr marL="222250" indent="-222250" algn="l">
              <a:spcBef>
                <a:spcPts val="1000"/>
              </a:spcBef>
              <a:buSzPct val="75000"/>
              <a:buChar char="•"/>
              <a:defRPr sz="1800">
                <a:solidFill>
                  <a:srgbClr val="424242"/>
                </a:solidFill>
                <a:latin typeface="Avenir Book"/>
                <a:ea typeface="Avenir Book"/>
                <a:cs typeface="Avenir Book"/>
                <a:sym typeface="Avenir Book"/>
              </a:defRPr>
            </a:pPr>
            <a:r>
              <a:t>98% of users understood what they need to do differently in their roles</a:t>
            </a:r>
          </a:p>
          <a:p>
            <a:pPr marL="222250" indent="-222250" algn="l">
              <a:spcBef>
                <a:spcPts val="1000"/>
              </a:spcBef>
              <a:buSzPct val="75000"/>
              <a:buChar char="•"/>
              <a:defRPr sz="1800">
                <a:solidFill>
                  <a:srgbClr val="424242"/>
                </a:solidFill>
                <a:latin typeface="Avenir Book"/>
                <a:ea typeface="Avenir Book"/>
                <a:cs typeface="Avenir Book"/>
                <a:sym typeface="Avenir Book"/>
              </a:defRPr>
            </a:pPr>
            <a:r>
              <a:t>96% of the users were aware where to access loan products from</a:t>
            </a:r>
          </a:p>
          <a:p>
            <a:pPr marL="222250" indent="-222250" algn="l">
              <a:spcBef>
                <a:spcPts val="1000"/>
              </a:spcBef>
              <a:buSzPct val="75000"/>
              <a:buChar char="•"/>
              <a:defRPr sz="1800">
                <a:solidFill>
                  <a:srgbClr val="424242"/>
                </a:solidFill>
                <a:latin typeface="Avenir Book"/>
                <a:ea typeface="Avenir Book"/>
                <a:cs typeface="Avenir Book"/>
                <a:sym typeface="Avenir Book"/>
              </a:defRPr>
            </a:pPr>
            <a:r>
              <a:t>78% of the users are looking forward to future releases</a:t>
            </a:r>
          </a:p>
        </p:txBody>
      </p:sp>
      <p:sp>
        <p:nvSpPr>
          <p:cNvPr id="591" name="Shape 591"/>
          <p:cNvSpPr/>
          <p:nvPr/>
        </p:nvSpPr>
        <p:spPr>
          <a:xfrm>
            <a:off x="340501" y="2191894"/>
            <a:ext cx="4829284" cy="7331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spcBef>
                <a:spcPts val="3200"/>
              </a:spcBef>
              <a:defRPr sz="2200" b="1">
                <a:solidFill>
                  <a:srgbClr val="531B93"/>
                </a:solidFill>
                <a:latin typeface="Helvetica"/>
                <a:ea typeface="Helvetica"/>
                <a:cs typeface="Helvetica"/>
                <a:sym typeface="Helvetica"/>
              </a:defRPr>
            </a:lvl1pPr>
          </a:lstStyle>
          <a:p>
            <a:r>
              <a:t>Designing for Efficiency</a:t>
            </a:r>
          </a:p>
        </p:txBody>
      </p:sp>
      <p:pic>
        <p:nvPicPr>
          <p:cNvPr id="592" name="image31.jpg"/>
          <p:cNvPicPr>
            <a:picLocks noChangeAspect="1"/>
          </p:cNvPicPr>
          <p:nvPr/>
        </p:nvPicPr>
        <p:blipFill>
          <a:blip r:embed="rId2">
            <a:extLst/>
          </a:blip>
          <a:stretch>
            <a:fillRect/>
          </a:stretch>
        </p:blipFill>
        <p:spPr>
          <a:xfrm>
            <a:off x="6471307" y="847534"/>
            <a:ext cx="5619392" cy="4214544"/>
          </a:xfrm>
          <a:prstGeom prst="rect">
            <a:avLst/>
          </a:prstGeom>
          <a:ln w="12700">
            <a:solidFill>
              <a:srgbClr val="531B93"/>
            </a:solidFill>
            <a:miter lim="400000"/>
          </a:ln>
          <a:effectLst>
            <a:outerShdw blurRad="50800" dist="63500" dir="2700000" rotWithShape="0">
              <a:srgbClr val="000000">
                <a:alpha val="50000"/>
              </a:srgbClr>
            </a:outerShdw>
          </a:effectLst>
        </p:spPr>
      </p:pic>
      <p:sp>
        <p:nvSpPr>
          <p:cNvPr id="593" name="Shape 593"/>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531B93"/>
                </a:solidFill>
                <a:latin typeface="Avenir Heavy"/>
                <a:ea typeface="Avenir Heavy"/>
                <a:cs typeface="Avenir Heavy"/>
                <a:sym typeface="Avenir Heavy"/>
              </a:defRPr>
            </a:lvl1pPr>
          </a:lstStyle>
          <a:p>
            <a:r>
              <a:t>4.8</a:t>
            </a:r>
          </a:p>
        </p:txBody>
      </p:sp>
      <p:pic>
        <p:nvPicPr>
          <p:cNvPr id="594" name="image32.png"/>
          <p:cNvPicPr>
            <a:picLocks noChangeAspect="1"/>
          </p:cNvPicPr>
          <p:nvPr/>
        </p:nvPicPr>
        <p:blipFill>
          <a:blip r:embed="rId3">
            <a:extLst/>
          </a:blip>
          <a:srcRect l="7969" r="8345"/>
          <a:stretch>
            <a:fillRect/>
          </a:stretch>
        </p:blipFill>
        <p:spPr>
          <a:xfrm>
            <a:off x="6472516" y="5381511"/>
            <a:ext cx="5616881" cy="3773619"/>
          </a:xfrm>
          <a:prstGeom prst="rect">
            <a:avLst/>
          </a:prstGeom>
          <a:ln w="12700">
            <a:solidFill>
              <a:srgbClr val="531B93"/>
            </a:solidFill>
            <a:miter lim="400000"/>
          </a:ln>
          <a:effectLst>
            <a:outerShdw blurRad="50800" dist="63500" dir="2700000" rotWithShape="0">
              <a:srgbClr val="000000">
                <a:alpha val="50000"/>
              </a:srgbClr>
            </a:outerShdw>
          </a:effec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Shape 596"/>
          <p:cNvSpPr/>
          <p:nvPr/>
        </p:nvSpPr>
        <p:spPr>
          <a:xfrm>
            <a:off x="3719" y="1665335"/>
            <a:ext cx="13004801" cy="8088265"/>
          </a:xfrm>
          <a:prstGeom prst="rect">
            <a:avLst/>
          </a:prstGeom>
          <a:solidFill>
            <a:srgbClr val="EBEBEB">
              <a:alpha val="28813"/>
            </a:srgbClr>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597" name="Shape 597"/>
          <p:cNvSpPr/>
          <p:nvPr/>
        </p:nvSpPr>
        <p:spPr>
          <a:xfrm>
            <a:off x="-8980" y="1652635"/>
            <a:ext cx="13004800" cy="1"/>
          </a:xfrm>
          <a:prstGeom prst="line">
            <a:avLst/>
          </a:prstGeom>
          <a:ln w="25400">
            <a:solidFill>
              <a:srgbClr val="531B93"/>
            </a:solidFill>
            <a:miter lim="400000"/>
          </a:ln>
        </p:spPr>
        <p:txBody>
          <a:bodyPr lIns="50800" tIns="50800" rIns="50800" bIns="50800" anchor="ctr"/>
          <a:lstStyle/>
          <a:p>
            <a:pPr>
              <a:defRPr sz="2400"/>
            </a:pPr>
            <a:endParaRPr/>
          </a:p>
        </p:txBody>
      </p:sp>
      <p:sp>
        <p:nvSpPr>
          <p:cNvPr id="598" name="Shape 598"/>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531B93"/>
                </a:solidFill>
                <a:latin typeface="Avenir Heavy"/>
                <a:ea typeface="Avenir Heavy"/>
                <a:cs typeface="Avenir Heavy"/>
                <a:sym typeface="Avenir Heavy"/>
              </a:defRPr>
            </a:lvl1pPr>
          </a:lstStyle>
          <a:p>
            <a:r>
              <a:t>4.9</a:t>
            </a:r>
          </a:p>
        </p:txBody>
      </p:sp>
      <p:sp>
        <p:nvSpPr>
          <p:cNvPr id="599" name="Shape 599"/>
          <p:cNvSpPr/>
          <p:nvPr/>
        </p:nvSpPr>
        <p:spPr>
          <a:xfrm>
            <a:off x="438150" y="1915211"/>
            <a:ext cx="12128500" cy="758851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lnSpc>
                <a:spcPct val="120000"/>
              </a:lnSpc>
              <a:spcBef>
                <a:spcPts val="3000"/>
              </a:spcBef>
              <a:defRPr sz="1800">
                <a:solidFill>
                  <a:srgbClr val="212121"/>
                </a:solidFill>
                <a:latin typeface="Avenir Medium"/>
                <a:ea typeface="Avenir Medium"/>
                <a:cs typeface="Avenir Medium"/>
                <a:sym typeface="Avenir Medium"/>
              </a:defRPr>
            </a:pPr>
            <a:r>
              <a:t>The purpose of these write-ups  is to discuss the strengths and weaknesses of particular research designs by critiquing research methodologies and methods from journal and practitioner publications. The write-ups also discusses various strategies to mitigate the weaknesses and provides alternate approach to the research design in context.</a:t>
            </a:r>
          </a:p>
          <a:p>
            <a:pPr algn="l">
              <a:lnSpc>
                <a:spcPct val="120000"/>
              </a:lnSpc>
              <a:spcBef>
                <a:spcPts val="2000"/>
              </a:spcBef>
              <a:defRPr sz="1800">
                <a:solidFill>
                  <a:srgbClr val="0433FF"/>
                </a:solidFill>
                <a:latin typeface="Avenir Medium"/>
                <a:ea typeface="Avenir Medium"/>
                <a:cs typeface="Avenir Medium"/>
                <a:sym typeface="Avenir Medium"/>
              </a:defRPr>
            </a:pPr>
            <a:endParaRPr>
              <a:solidFill>
                <a:srgbClr val="212121"/>
              </a:solidFill>
            </a:endParaRPr>
          </a:p>
          <a:p>
            <a:pPr marL="603250" lvl="1" indent="-222250" algn="l">
              <a:lnSpc>
                <a:spcPct val="200000"/>
              </a:lnSpc>
              <a:spcBef>
                <a:spcPts val="2000"/>
              </a:spcBef>
              <a:buClr>
                <a:srgbClr val="212121"/>
              </a:buClr>
              <a:buSzPct val="75000"/>
              <a:buChar char="•"/>
              <a:defRPr sz="1800">
                <a:solidFill>
                  <a:srgbClr val="0433FF"/>
                </a:solidFill>
                <a:latin typeface="Avenir Medium"/>
                <a:ea typeface="Avenir Medium"/>
                <a:cs typeface="Avenir Medium"/>
                <a:sym typeface="Avenir Medium"/>
              </a:defRPr>
            </a:pPr>
            <a:r>
              <a:rPr>
                <a:solidFill>
                  <a:srgbClr val="212121"/>
                </a:solidFill>
              </a:rPr>
              <a:t>Write-up 1: </a:t>
            </a:r>
            <a:r>
              <a:rPr u="sng">
                <a:solidFill>
                  <a:srgbClr val="531B93"/>
                </a:solidFill>
                <a:hlinkClick r:id="rId2"/>
              </a:rPr>
              <a:t>How do Usability Practitioners Categorize and Rate Usability Problems?</a:t>
            </a:r>
            <a:endParaRPr>
              <a:solidFill>
                <a:srgbClr val="212121"/>
              </a:solidFill>
            </a:endParaRPr>
          </a:p>
          <a:p>
            <a:pPr marL="603250" lvl="1" indent="-222250" algn="l">
              <a:lnSpc>
                <a:spcPct val="200000"/>
              </a:lnSpc>
              <a:spcBef>
                <a:spcPts val="2000"/>
              </a:spcBef>
              <a:buClr>
                <a:srgbClr val="212121"/>
              </a:buClr>
              <a:buSzPct val="75000"/>
              <a:buChar char="•"/>
              <a:defRPr sz="1800">
                <a:solidFill>
                  <a:srgbClr val="0433FF"/>
                </a:solidFill>
                <a:latin typeface="Avenir Medium"/>
                <a:ea typeface="Avenir Medium"/>
                <a:cs typeface="Avenir Medium"/>
                <a:sym typeface="Avenir Medium"/>
              </a:defRPr>
            </a:pPr>
            <a:r>
              <a:rPr>
                <a:solidFill>
                  <a:srgbClr val="212121"/>
                </a:solidFill>
              </a:rPr>
              <a:t>Write-up 2: </a:t>
            </a:r>
            <a:r>
              <a:rPr u="sng">
                <a:solidFill>
                  <a:srgbClr val="531B93"/>
                </a:solidFill>
                <a:hlinkClick r:id="rId3"/>
              </a:rPr>
              <a:t>Reliability of usability evaluation methods</a:t>
            </a:r>
            <a:endParaRPr>
              <a:solidFill>
                <a:srgbClr val="212121"/>
              </a:solidFill>
            </a:endParaRPr>
          </a:p>
          <a:p>
            <a:pPr marL="603250" lvl="1" indent="-222250" algn="l">
              <a:lnSpc>
                <a:spcPct val="200000"/>
              </a:lnSpc>
              <a:spcBef>
                <a:spcPts val="2000"/>
              </a:spcBef>
              <a:buClr>
                <a:srgbClr val="212121"/>
              </a:buClr>
              <a:buSzPct val="75000"/>
              <a:buChar char="•"/>
              <a:defRPr sz="1800">
                <a:solidFill>
                  <a:srgbClr val="0433FF"/>
                </a:solidFill>
                <a:latin typeface="Avenir Medium"/>
                <a:ea typeface="Avenir Medium"/>
                <a:cs typeface="Avenir Medium"/>
                <a:sym typeface="Avenir Medium"/>
              </a:defRPr>
            </a:pPr>
            <a:r>
              <a:rPr>
                <a:solidFill>
                  <a:srgbClr val="212121"/>
                </a:solidFill>
              </a:rPr>
              <a:t>Write-up 3: </a:t>
            </a:r>
            <a:r>
              <a:rPr u="sng">
                <a:solidFill>
                  <a:srgbClr val="531B93"/>
                </a:solidFill>
                <a:hlinkClick r:id="rId4"/>
              </a:rPr>
              <a:t>Color, trust, and online store choice: A narrative review</a:t>
            </a:r>
            <a:br/>
            <a:endParaRPr/>
          </a:p>
        </p:txBody>
      </p:sp>
      <p:sp>
        <p:nvSpPr>
          <p:cNvPr id="600" name="Shape 600"/>
          <p:cNvSpPr/>
          <p:nvPr/>
        </p:nvSpPr>
        <p:spPr>
          <a:xfrm>
            <a:off x="340501" y="603250"/>
            <a:ext cx="8229601"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algn="l" defTabSz="914400">
              <a:spcBef>
                <a:spcPts val="400"/>
              </a:spcBef>
              <a:defRPr sz="3400">
                <a:solidFill>
                  <a:srgbClr val="531B93"/>
                </a:solidFill>
                <a:latin typeface="Avenir Heavy"/>
                <a:ea typeface="Avenir Heavy"/>
                <a:cs typeface="Avenir Heavy"/>
                <a:sym typeface="Avenir Heavy"/>
              </a:defRPr>
            </a:lvl1pPr>
          </a:lstStyle>
          <a:p>
            <a:r>
              <a:t>Write-ups</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2" name="Shape 602"/>
          <p:cNvSpPr/>
          <p:nvPr/>
        </p:nvSpPr>
        <p:spPr>
          <a:xfrm>
            <a:off x="13993" y="677758"/>
            <a:ext cx="13188192" cy="1118398"/>
          </a:xfrm>
          <a:prstGeom prst="rect">
            <a:avLst/>
          </a:prstGeom>
          <a:solidFill>
            <a:srgbClr val="A6AAA9">
              <a:alpha val="30000"/>
            </a:srgbClr>
          </a:solidFill>
          <a:ln w="12700">
            <a:miter lim="400000"/>
          </a:ln>
        </p:spPr>
        <p:txBody>
          <a:bodyPr lIns="50800" tIns="50800" rIns="50800" bIns="50800" anchor="ctr"/>
          <a:lstStyle/>
          <a:p>
            <a:pPr>
              <a:defRPr sz="2400">
                <a:solidFill>
                  <a:srgbClr val="88471B"/>
                </a:solidFill>
              </a:defRPr>
            </a:pPr>
            <a:endParaRPr/>
          </a:p>
        </p:txBody>
      </p:sp>
      <p:sp>
        <p:nvSpPr>
          <p:cNvPr id="603" name="Shape 603"/>
          <p:cNvSpPr/>
          <p:nvPr/>
        </p:nvSpPr>
        <p:spPr>
          <a:xfrm flipH="1">
            <a:off x="66635" y="677294"/>
            <a:ext cx="1" cy="1119954"/>
          </a:xfrm>
          <a:prstGeom prst="line">
            <a:avLst/>
          </a:prstGeom>
          <a:ln w="127000">
            <a:solidFill>
              <a:srgbClr val="009193"/>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604" name="Shape 604"/>
          <p:cNvSpPr>
            <a:spLocks noGrp="1"/>
          </p:cNvSpPr>
          <p:nvPr>
            <p:ph type="title"/>
          </p:nvPr>
        </p:nvSpPr>
        <p:spPr>
          <a:xfrm>
            <a:off x="340501" y="875007"/>
            <a:ext cx="11861801" cy="723901"/>
          </a:xfrm>
          <a:prstGeom prst="rect">
            <a:avLst/>
          </a:prstGeom>
        </p:spPr>
        <p:txBody>
          <a:bodyPr/>
          <a:lstStyle>
            <a:lvl1pPr algn="l">
              <a:spcBef>
                <a:spcPts val="2300"/>
              </a:spcBef>
              <a:defRPr sz="3600" cap="all">
                <a:solidFill>
                  <a:srgbClr val="009193"/>
                </a:solidFill>
                <a:latin typeface="Gill Sans"/>
                <a:ea typeface="Gill Sans"/>
                <a:cs typeface="Gill Sans"/>
                <a:sym typeface="Gill Sans"/>
              </a:defRPr>
            </a:lvl1pPr>
          </a:lstStyle>
          <a:p>
            <a:r>
              <a:t>ACADEMIC PROJeCTS</a:t>
            </a:r>
          </a:p>
        </p:txBody>
      </p:sp>
      <p:sp>
        <p:nvSpPr>
          <p:cNvPr id="605" name="Shape 605"/>
          <p:cNvSpPr/>
          <p:nvPr/>
        </p:nvSpPr>
        <p:spPr>
          <a:xfrm>
            <a:off x="12607049" y="117468"/>
            <a:ext cx="230802"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009193"/>
                </a:solidFill>
                <a:latin typeface="Avenir Heavy"/>
                <a:ea typeface="Avenir Heavy"/>
                <a:cs typeface="Avenir Heavy"/>
                <a:sym typeface="Avenir Heavy"/>
              </a:defRPr>
            </a:lvl1pPr>
          </a:lstStyle>
          <a:p>
            <a:r>
              <a:t>5</a:t>
            </a:r>
          </a:p>
        </p:txBody>
      </p:sp>
      <p:sp>
        <p:nvSpPr>
          <p:cNvPr id="606" name="Shape 606"/>
          <p:cNvSpPr/>
          <p:nvPr/>
        </p:nvSpPr>
        <p:spPr>
          <a:xfrm>
            <a:off x="438150" y="2322385"/>
            <a:ext cx="11299851" cy="686143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lstStyle/>
          <a:p>
            <a:pPr algn="l">
              <a:lnSpc>
                <a:spcPct val="150000"/>
              </a:lnSpc>
              <a:defRPr sz="1800">
                <a:solidFill>
                  <a:srgbClr val="009193"/>
                </a:solidFill>
                <a:latin typeface="Avenir Medium"/>
                <a:ea typeface="Avenir Medium"/>
                <a:cs typeface="Avenir Medium"/>
                <a:sym typeface="Avenir Medium"/>
              </a:defRPr>
            </a:pPr>
            <a:r>
              <a:t>Design Study</a:t>
            </a:r>
          </a:p>
          <a:p>
            <a:pPr marL="603250" lvl="1" indent="-222250" algn="l">
              <a:lnSpc>
                <a:spcPct val="150000"/>
              </a:lnSpc>
              <a:buSzPct val="75000"/>
              <a:buChar char="•"/>
              <a:defRPr sz="1800">
                <a:solidFill>
                  <a:srgbClr val="212121"/>
                </a:solidFill>
                <a:latin typeface="Avenir Medium"/>
                <a:ea typeface="Avenir Medium"/>
                <a:cs typeface="Avenir Medium"/>
                <a:sym typeface="Avenir Medium"/>
              </a:defRPr>
            </a:pPr>
            <a:r>
              <a:t>Paper 1: Pre-attentive processing</a:t>
            </a:r>
          </a:p>
          <a:p>
            <a:pPr marL="603250" lvl="1" indent="-222250" algn="l">
              <a:lnSpc>
                <a:spcPct val="150000"/>
              </a:lnSpc>
              <a:buSzPct val="75000"/>
              <a:buChar char="•"/>
              <a:defRPr sz="1800">
                <a:solidFill>
                  <a:srgbClr val="212121"/>
                </a:solidFill>
                <a:latin typeface="Avenir Medium"/>
                <a:ea typeface="Avenir Medium"/>
                <a:cs typeface="Avenir Medium"/>
                <a:sym typeface="Avenir Medium"/>
              </a:defRPr>
            </a:pPr>
            <a:r>
              <a:t>Paper 2: Prior knowledge and long-term memory</a:t>
            </a:r>
          </a:p>
          <a:p>
            <a:pPr marL="603250" lvl="1" indent="-222250" algn="l">
              <a:lnSpc>
                <a:spcPct val="150000"/>
              </a:lnSpc>
              <a:buSzPct val="75000"/>
              <a:buChar char="•"/>
              <a:defRPr sz="1800">
                <a:solidFill>
                  <a:srgbClr val="212121"/>
                </a:solidFill>
                <a:latin typeface="Avenir Medium"/>
                <a:ea typeface="Avenir Medium"/>
                <a:cs typeface="Avenir Medium"/>
                <a:sym typeface="Avenir Medium"/>
              </a:defRPr>
            </a:pPr>
            <a:r>
              <a:t>Paper 3: Metacognition in decision making</a:t>
            </a:r>
          </a:p>
          <a:p>
            <a:pPr marL="603250" lvl="1" indent="-222250" algn="l">
              <a:lnSpc>
                <a:spcPct val="150000"/>
              </a:lnSpc>
              <a:buClr>
                <a:srgbClr val="000000"/>
              </a:buClr>
              <a:buSzPct val="75000"/>
              <a:buChar char="•"/>
              <a:defRPr sz="1800">
                <a:solidFill>
                  <a:srgbClr val="212121"/>
                </a:solidFill>
                <a:latin typeface="Avenir Medium"/>
                <a:ea typeface="Avenir Medium"/>
                <a:cs typeface="Avenir Medium"/>
                <a:sym typeface="Avenir Medium"/>
              </a:defRPr>
            </a:pPr>
            <a:r>
              <a:t>Paper 4: Working memory</a:t>
            </a:r>
            <a:br/>
            <a:endParaRPr/>
          </a:p>
          <a:p>
            <a:pPr algn="l">
              <a:lnSpc>
                <a:spcPct val="150000"/>
              </a:lnSpc>
              <a:defRPr sz="1800">
                <a:solidFill>
                  <a:srgbClr val="009193"/>
                </a:solidFill>
                <a:latin typeface="Avenir Medium"/>
                <a:ea typeface="Avenir Medium"/>
                <a:cs typeface="Avenir Medium"/>
                <a:sym typeface="Avenir Medium"/>
              </a:defRPr>
            </a:pPr>
            <a:r>
              <a:t>Quick Guide to UX Strategy</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p:nvPr/>
        </p:nvSpPr>
        <p:spPr>
          <a:xfrm flipV="1">
            <a:off x="2220129" y="4585563"/>
            <a:ext cx="1" cy="5168037"/>
          </a:xfrm>
          <a:prstGeom prst="line">
            <a:avLst/>
          </a:prstGeom>
          <a:ln w="3175">
            <a:solidFill>
              <a:srgbClr val="EBEBEB"/>
            </a:solidFill>
            <a:miter lim="400000"/>
          </a:ln>
        </p:spPr>
        <p:txBody>
          <a:bodyPr lIns="50800" tIns="50800" rIns="50800" bIns="50800" anchor="ctr"/>
          <a:lstStyle/>
          <a:p>
            <a:pPr>
              <a:defRPr sz="2400"/>
            </a:pPr>
            <a:endParaRPr/>
          </a:p>
        </p:txBody>
      </p:sp>
      <p:sp>
        <p:nvSpPr>
          <p:cNvPr id="170" name="Shape 170"/>
          <p:cNvSpPr/>
          <p:nvPr/>
        </p:nvSpPr>
        <p:spPr>
          <a:xfrm flipV="1">
            <a:off x="4357774" y="4585563"/>
            <a:ext cx="1" cy="5168037"/>
          </a:xfrm>
          <a:prstGeom prst="line">
            <a:avLst/>
          </a:prstGeom>
          <a:ln w="3175">
            <a:solidFill>
              <a:srgbClr val="EBEBEB"/>
            </a:solidFill>
            <a:miter lim="400000"/>
          </a:ln>
        </p:spPr>
        <p:txBody>
          <a:bodyPr lIns="50800" tIns="50800" rIns="50800" bIns="50800" anchor="ctr"/>
          <a:lstStyle/>
          <a:p>
            <a:pPr>
              <a:defRPr sz="2400"/>
            </a:pPr>
            <a:endParaRPr/>
          </a:p>
        </p:txBody>
      </p:sp>
      <p:sp>
        <p:nvSpPr>
          <p:cNvPr id="171" name="Shape 171"/>
          <p:cNvSpPr/>
          <p:nvPr/>
        </p:nvSpPr>
        <p:spPr>
          <a:xfrm flipV="1">
            <a:off x="6495419" y="4585563"/>
            <a:ext cx="1" cy="5168037"/>
          </a:xfrm>
          <a:prstGeom prst="line">
            <a:avLst/>
          </a:prstGeom>
          <a:ln w="3175">
            <a:solidFill>
              <a:srgbClr val="EBEBEB"/>
            </a:solidFill>
            <a:miter lim="400000"/>
          </a:ln>
        </p:spPr>
        <p:txBody>
          <a:bodyPr lIns="50800" tIns="50800" rIns="50800" bIns="50800" anchor="ctr"/>
          <a:lstStyle/>
          <a:p>
            <a:pPr>
              <a:defRPr sz="2400"/>
            </a:pPr>
            <a:endParaRPr/>
          </a:p>
        </p:txBody>
      </p:sp>
      <p:sp>
        <p:nvSpPr>
          <p:cNvPr id="172" name="Shape 172"/>
          <p:cNvSpPr/>
          <p:nvPr/>
        </p:nvSpPr>
        <p:spPr>
          <a:xfrm flipV="1">
            <a:off x="8633064" y="4585563"/>
            <a:ext cx="1" cy="5168037"/>
          </a:xfrm>
          <a:prstGeom prst="line">
            <a:avLst/>
          </a:prstGeom>
          <a:ln w="3175">
            <a:solidFill>
              <a:srgbClr val="EBEBEB"/>
            </a:solidFill>
            <a:miter lim="400000"/>
          </a:ln>
        </p:spPr>
        <p:txBody>
          <a:bodyPr lIns="50800" tIns="50800" rIns="50800" bIns="50800" anchor="ctr"/>
          <a:lstStyle/>
          <a:p>
            <a:pPr>
              <a:defRPr sz="2400"/>
            </a:pPr>
            <a:endParaRPr/>
          </a:p>
        </p:txBody>
      </p:sp>
      <p:sp>
        <p:nvSpPr>
          <p:cNvPr id="173" name="Shape 173"/>
          <p:cNvSpPr/>
          <p:nvPr/>
        </p:nvSpPr>
        <p:spPr>
          <a:xfrm flipV="1">
            <a:off x="10770709" y="4585563"/>
            <a:ext cx="1" cy="5168037"/>
          </a:xfrm>
          <a:prstGeom prst="line">
            <a:avLst/>
          </a:prstGeom>
          <a:ln w="3175">
            <a:solidFill>
              <a:srgbClr val="EBEBEB"/>
            </a:solidFill>
            <a:miter lim="400000"/>
          </a:ln>
        </p:spPr>
        <p:txBody>
          <a:bodyPr lIns="50800" tIns="50800" rIns="50800" bIns="50800" anchor="ctr"/>
          <a:lstStyle/>
          <a:p>
            <a:pPr>
              <a:defRPr sz="2400"/>
            </a:pPr>
            <a:endParaRPr/>
          </a:p>
        </p:txBody>
      </p:sp>
      <p:sp>
        <p:nvSpPr>
          <p:cNvPr id="180" name="Shape 180"/>
          <p:cNvSpPr/>
          <p:nvPr/>
        </p:nvSpPr>
        <p:spPr>
          <a:xfrm>
            <a:off x="13993" y="677758"/>
            <a:ext cx="13188192" cy="1118398"/>
          </a:xfrm>
          <a:prstGeom prst="rect">
            <a:avLst/>
          </a:prstGeom>
          <a:solidFill>
            <a:srgbClr val="A6AAA9">
              <a:alpha val="30000"/>
            </a:srgbClr>
          </a:solidFill>
          <a:ln w="12700">
            <a:miter lim="400000"/>
          </a:ln>
        </p:spPr>
        <p:txBody>
          <a:bodyPr lIns="50800" tIns="50800" rIns="50800" bIns="50800" anchor="ctr"/>
          <a:lstStyle/>
          <a:p>
            <a:pPr>
              <a:defRPr sz="2400">
                <a:solidFill>
                  <a:srgbClr val="88471B"/>
                </a:solidFill>
              </a:defRPr>
            </a:pPr>
            <a:endParaRPr/>
          </a:p>
        </p:txBody>
      </p:sp>
      <p:sp>
        <p:nvSpPr>
          <p:cNvPr id="181" name="Shape 181"/>
          <p:cNvSpPr/>
          <p:nvPr/>
        </p:nvSpPr>
        <p:spPr>
          <a:xfrm flipH="1">
            <a:off x="66635" y="677294"/>
            <a:ext cx="1" cy="1119954"/>
          </a:xfrm>
          <a:prstGeom prst="line">
            <a:avLst/>
          </a:prstGeom>
          <a:ln w="127000">
            <a:solidFill>
              <a:srgbClr val="942193"/>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82" name="Shape 182"/>
          <p:cNvSpPr>
            <a:spLocks noGrp="1"/>
          </p:cNvSpPr>
          <p:nvPr>
            <p:ph type="title"/>
          </p:nvPr>
        </p:nvSpPr>
        <p:spPr>
          <a:xfrm>
            <a:off x="340501" y="875007"/>
            <a:ext cx="11861801" cy="723901"/>
          </a:xfrm>
          <a:prstGeom prst="rect">
            <a:avLst/>
          </a:prstGeom>
        </p:spPr>
        <p:txBody>
          <a:bodyPr/>
          <a:lstStyle>
            <a:lvl1pPr algn="l">
              <a:spcBef>
                <a:spcPts val="2300"/>
              </a:spcBef>
              <a:defRPr sz="3600" cap="all">
                <a:solidFill>
                  <a:srgbClr val="942193"/>
                </a:solidFill>
                <a:latin typeface="Gill Sans"/>
                <a:ea typeface="Gill Sans"/>
                <a:cs typeface="Gill Sans"/>
                <a:sym typeface="Gill Sans"/>
              </a:defRPr>
            </a:lvl1pPr>
          </a:lstStyle>
          <a:p>
            <a:r>
              <a:t>HIGH-LEVEL PROCESS</a:t>
            </a:r>
          </a:p>
        </p:txBody>
      </p:sp>
      <p:sp>
        <p:nvSpPr>
          <p:cNvPr id="183" name="Shape 183"/>
          <p:cNvSpPr/>
          <p:nvPr/>
        </p:nvSpPr>
        <p:spPr>
          <a:xfrm>
            <a:off x="272793" y="2661259"/>
            <a:ext cx="12459214" cy="14986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l">
              <a:defRPr sz="1800">
                <a:solidFill>
                  <a:srgbClr val="424242"/>
                </a:solidFill>
                <a:latin typeface="Avenir Roman"/>
                <a:ea typeface="Avenir Roman"/>
                <a:cs typeface="Avenir Roman"/>
                <a:sym typeface="Avenir Roman"/>
              </a:defRPr>
            </a:lvl1pPr>
          </a:lstStyle>
          <a:p>
            <a:r>
              <a:t>Follow a structured process that relies on research to understand user needs and aspirations, and stakeholder views. It also looks at what's in the market. Design directions are drawn up based on inferences from research. Concept designs are then validated and detailed out before building the front end code.</a:t>
            </a:r>
          </a:p>
        </p:txBody>
      </p:sp>
      <p:sp>
        <p:nvSpPr>
          <p:cNvPr id="184" name="Shape 184"/>
          <p:cNvSpPr/>
          <p:nvPr/>
        </p:nvSpPr>
        <p:spPr>
          <a:xfrm>
            <a:off x="203418" y="7944281"/>
            <a:ext cx="1913985" cy="81182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lnSpc>
                <a:spcPct val="120000"/>
              </a:lnSpc>
              <a:defRPr sz="1300">
                <a:solidFill>
                  <a:srgbClr val="942193"/>
                </a:solidFill>
                <a:latin typeface="Avenir Roman"/>
                <a:ea typeface="Avenir Roman"/>
                <a:cs typeface="Avenir Roman"/>
                <a:sym typeface="Avenir Roman"/>
              </a:defRPr>
            </a:pPr>
            <a:r>
              <a:rPr lang="en-US" dirty="0"/>
              <a:t>Bachelor of Engineering</a:t>
            </a:r>
          </a:p>
          <a:p>
            <a:pPr>
              <a:lnSpc>
                <a:spcPct val="120000"/>
              </a:lnSpc>
              <a:defRPr sz="1300">
                <a:solidFill>
                  <a:srgbClr val="942193"/>
                </a:solidFill>
                <a:latin typeface="Avenir Roman"/>
                <a:ea typeface="Avenir Roman"/>
                <a:cs typeface="Avenir Roman"/>
                <a:sym typeface="Avenir Roman"/>
              </a:defRPr>
            </a:pPr>
            <a:r>
              <a:rPr lang="en-US" dirty="0"/>
              <a:t>Information Technology</a:t>
            </a:r>
          </a:p>
          <a:p>
            <a:pPr>
              <a:lnSpc>
                <a:spcPct val="120000"/>
              </a:lnSpc>
              <a:defRPr sz="1300">
                <a:solidFill>
                  <a:srgbClr val="942193"/>
                </a:solidFill>
                <a:latin typeface="Avenir Roman"/>
                <a:ea typeface="Avenir Roman"/>
                <a:cs typeface="Avenir Roman"/>
                <a:sym typeface="Avenir Roman"/>
              </a:defRPr>
            </a:pPr>
            <a:endParaRPr dirty="0"/>
          </a:p>
        </p:txBody>
      </p:sp>
      <p:sp>
        <p:nvSpPr>
          <p:cNvPr id="185" name="Shape 185"/>
          <p:cNvSpPr/>
          <p:nvPr/>
        </p:nvSpPr>
        <p:spPr>
          <a:xfrm>
            <a:off x="2434561" y="7944281"/>
            <a:ext cx="1726502" cy="14274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lnSpc>
                <a:spcPct val="120000"/>
              </a:lnSpc>
              <a:defRPr sz="1300">
                <a:solidFill>
                  <a:srgbClr val="942193"/>
                </a:solidFill>
                <a:latin typeface="Avenir Roman"/>
                <a:ea typeface="Avenir Roman"/>
                <a:cs typeface="Avenir Roman"/>
                <a:sym typeface="Avenir Roman"/>
              </a:defRPr>
            </a:pPr>
            <a:r>
              <a:t>User research</a:t>
            </a:r>
          </a:p>
          <a:p>
            <a:pPr>
              <a:lnSpc>
                <a:spcPct val="120000"/>
              </a:lnSpc>
              <a:defRPr sz="1300">
                <a:solidFill>
                  <a:srgbClr val="942193"/>
                </a:solidFill>
                <a:latin typeface="Avenir Roman"/>
                <a:ea typeface="Avenir Roman"/>
                <a:cs typeface="Avenir Roman"/>
                <a:sym typeface="Avenir Roman"/>
              </a:defRPr>
            </a:pPr>
            <a:r>
              <a:t>Persona &amp; scenarios</a:t>
            </a:r>
          </a:p>
          <a:p>
            <a:pPr>
              <a:lnSpc>
                <a:spcPct val="120000"/>
              </a:lnSpc>
              <a:defRPr sz="1300">
                <a:solidFill>
                  <a:srgbClr val="942193"/>
                </a:solidFill>
                <a:latin typeface="Avenir Roman"/>
                <a:ea typeface="Avenir Roman"/>
                <a:cs typeface="Avenir Roman"/>
                <a:sym typeface="Avenir Roman"/>
              </a:defRPr>
            </a:pPr>
            <a:r>
              <a:t>Eco-system research</a:t>
            </a:r>
          </a:p>
          <a:p>
            <a:pPr>
              <a:lnSpc>
                <a:spcPct val="120000"/>
              </a:lnSpc>
              <a:defRPr sz="1300">
                <a:solidFill>
                  <a:srgbClr val="942193"/>
                </a:solidFill>
                <a:latin typeface="Avenir Roman"/>
                <a:ea typeface="Avenir Roman"/>
                <a:cs typeface="Avenir Roman"/>
                <a:sym typeface="Avenir Roman"/>
              </a:defRPr>
            </a:pPr>
            <a:r>
              <a:t>Competition analysis</a:t>
            </a:r>
          </a:p>
          <a:p>
            <a:pPr>
              <a:lnSpc>
                <a:spcPct val="120000"/>
              </a:lnSpc>
              <a:defRPr sz="1300">
                <a:solidFill>
                  <a:srgbClr val="942193"/>
                </a:solidFill>
                <a:latin typeface="Avenir Roman"/>
                <a:ea typeface="Avenir Roman"/>
                <a:cs typeface="Avenir Roman"/>
                <a:sym typeface="Avenir Roman"/>
              </a:defRPr>
            </a:pPr>
            <a:r>
              <a:t>Stakeholder Interview</a:t>
            </a:r>
          </a:p>
        </p:txBody>
      </p:sp>
      <p:sp>
        <p:nvSpPr>
          <p:cNvPr id="186" name="Shape 186"/>
          <p:cNvSpPr/>
          <p:nvPr/>
        </p:nvSpPr>
        <p:spPr>
          <a:xfrm>
            <a:off x="4836704" y="7944281"/>
            <a:ext cx="1197026" cy="115316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lnSpc>
                <a:spcPct val="120000"/>
              </a:lnSpc>
              <a:defRPr sz="1300">
                <a:solidFill>
                  <a:srgbClr val="942193"/>
                </a:solidFill>
                <a:latin typeface="Avenir Roman"/>
                <a:ea typeface="Avenir Roman"/>
                <a:cs typeface="Avenir Roman"/>
                <a:sym typeface="Avenir Roman"/>
              </a:defRPr>
            </a:pPr>
            <a:r>
              <a:t>UX Review</a:t>
            </a:r>
          </a:p>
          <a:p>
            <a:pPr>
              <a:lnSpc>
                <a:spcPct val="120000"/>
              </a:lnSpc>
              <a:defRPr sz="1300">
                <a:solidFill>
                  <a:srgbClr val="942193"/>
                </a:solidFill>
                <a:latin typeface="Avenir Roman"/>
                <a:ea typeface="Avenir Roman"/>
                <a:cs typeface="Avenir Roman"/>
                <a:sym typeface="Avenir Roman"/>
              </a:defRPr>
            </a:pPr>
            <a:r>
              <a:t>Brainstorming</a:t>
            </a:r>
          </a:p>
          <a:p>
            <a:pPr>
              <a:lnSpc>
                <a:spcPct val="120000"/>
              </a:lnSpc>
              <a:defRPr sz="1300">
                <a:solidFill>
                  <a:srgbClr val="942193"/>
                </a:solidFill>
                <a:latin typeface="Avenir Roman"/>
                <a:ea typeface="Avenir Roman"/>
                <a:cs typeface="Avenir Roman"/>
                <a:sym typeface="Avenir Roman"/>
              </a:defRPr>
            </a:pPr>
            <a:r>
              <a:t>Concepts</a:t>
            </a:r>
          </a:p>
          <a:p>
            <a:pPr>
              <a:lnSpc>
                <a:spcPct val="120000"/>
              </a:lnSpc>
              <a:defRPr sz="1300">
                <a:solidFill>
                  <a:srgbClr val="942193"/>
                </a:solidFill>
                <a:latin typeface="Avenir Roman"/>
                <a:ea typeface="Avenir Roman"/>
                <a:cs typeface="Avenir Roman"/>
                <a:sym typeface="Avenir Roman"/>
              </a:defRPr>
            </a:pPr>
            <a:r>
              <a:t>Formative UT</a:t>
            </a:r>
          </a:p>
        </p:txBody>
      </p:sp>
      <p:sp>
        <p:nvSpPr>
          <p:cNvPr id="187" name="Shape 187"/>
          <p:cNvSpPr/>
          <p:nvPr/>
        </p:nvSpPr>
        <p:spPr>
          <a:xfrm>
            <a:off x="6586702" y="7944281"/>
            <a:ext cx="1971841" cy="14274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lnSpc>
                <a:spcPct val="120000"/>
              </a:lnSpc>
              <a:defRPr sz="1300">
                <a:solidFill>
                  <a:srgbClr val="942193"/>
                </a:solidFill>
                <a:latin typeface="Avenir Roman"/>
                <a:ea typeface="Avenir Roman"/>
                <a:cs typeface="Avenir Roman"/>
                <a:sym typeface="Avenir Roman"/>
              </a:defRPr>
            </a:pPr>
            <a:r>
              <a:t>Information Architecture</a:t>
            </a:r>
          </a:p>
          <a:p>
            <a:pPr>
              <a:lnSpc>
                <a:spcPct val="120000"/>
              </a:lnSpc>
              <a:defRPr sz="1300">
                <a:solidFill>
                  <a:srgbClr val="942193"/>
                </a:solidFill>
                <a:latin typeface="Avenir Roman"/>
                <a:ea typeface="Avenir Roman"/>
                <a:cs typeface="Avenir Roman"/>
                <a:sym typeface="Avenir Roman"/>
              </a:defRPr>
            </a:pPr>
            <a:r>
              <a:t>Wireframes</a:t>
            </a:r>
          </a:p>
          <a:p>
            <a:pPr>
              <a:lnSpc>
                <a:spcPct val="120000"/>
              </a:lnSpc>
              <a:defRPr sz="1300">
                <a:solidFill>
                  <a:srgbClr val="942193"/>
                </a:solidFill>
                <a:latin typeface="Avenir Roman"/>
                <a:ea typeface="Avenir Roman"/>
                <a:cs typeface="Avenir Roman"/>
                <a:sym typeface="Avenir Roman"/>
              </a:defRPr>
            </a:pPr>
            <a:r>
              <a:t>Interaction designs</a:t>
            </a:r>
          </a:p>
          <a:p>
            <a:pPr>
              <a:lnSpc>
                <a:spcPct val="120000"/>
              </a:lnSpc>
              <a:defRPr sz="1300">
                <a:solidFill>
                  <a:srgbClr val="942193"/>
                </a:solidFill>
                <a:latin typeface="Avenir Roman"/>
                <a:ea typeface="Avenir Roman"/>
                <a:cs typeface="Avenir Roman"/>
                <a:sym typeface="Avenir Roman"/>
              </a:defRPr>
            </a:pPr>
            <a:r>
              <a:t>Mock ups</a:t>
            </a:r>
          </a:p>
          <a:p>
            <a:pPr>
              <a:lnSpc>
                <a:spcPct val="120000"/>
              </a:lnSpc>
              <a:defRPr sz="1300">
                <a:solidFill>
                  <a:srgbClr val="942193"/>
                </a:solidFill>
                <a:latin typeface="Avenir Roman"/>
                <a:ea typeface="Avenir Roman"/>
                <a:cs typeface="Avenir Roman"/>
                <a:sym typeface="Avenir Roman"/>
              </a:defRPr>
            </a:pPr>
            <a:r>
              <a:t>Formative UT</a:t>
            </a:r>
          </a:p>
        </p:txBody>
      </p:sp>
      <p:sp>
        <p:nvSpPr>
          <p:cNvPr id="188" name="Shape 188"/>
          <p:cNvSpPr/>
          <p:nvPr/>
        </p:nvSpPr>
        <p:spPr>
          <a:xfrm>
            <a:off x="9056611" y="7944281"/>
            <a:ext cx="1306983" cy="14274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lnSpc>
                <a:spcPct val="120000"/>
              </a:lnSpc>
              <a:defRPr sz="1300">
                <a:solidFill>
                  <a:srgbClr val="942193"/>
                </a:solidFill>
                <a:latin typeface="Avenir Roman"/>
                <a:ea typeface="Avenir Roman"/>
                <a:cs typeface="Avenir Roman"/>
                <a:sym typeface="Avenir Roman"/>
              </a:defRPr>
            </a:pPr>
            <a:r>
              <a:t>Mood boards</a:t>
            </a:r>
          </a:p>
          <a:p>
            <a:pPr>
              <a:lnSpc>
                <a:spcPct val="120000"/>
              </a:lnSpc>
              <a:defRPr sz="1300">
                <a:solidFill>
                  <a:srgbClr val="942193"/>
                </a:solidFill>
                <a:latin typeface="Avenir Roman"/>
                <a:ea typeface="Avenir Roman"/>
                <a:cs typeface="Avenir Roman"/>
                <a:sym typeface="Avenir Roman"/>
              </a:defRPr>
            </a:pPr>
            <a:r>
              <a:t>Branding</a:t>
            </a:r>
          </a:p>
          <a:p>
            <a:pPr>
              <a:lnSpc>
                <a:spcPct val="120000"/>
              </a:lnSpc>
              <a:defRPr sz="1300">
                <a:solidFill>
                  <a:srgbClr val="942193"/>
                </a:solidFill>
                <a:latin typeface="Avenir Roman"/>
                <a:ea typeface="Avenir Roman"/>
                <a:cs typeface="Avenir Roman"/>
                <a:sym typeface="Avenir Roman"/>
              </a:defRPr>
            </a:pPr>
            <a:r>
              <a:t>Graphic Design</a:t>
            </a:r>
          </a:p>
          <a:p>
            <a:pPr>
              <a:lnSpc>
                <a:spcPct val="120000"/>
              </a:lnSpc>
              <a:defRPr sz="1300">
                <a:solidFill>
                  <a:srgbClr val="942193"/>
                </a:solidFill>
                <a:latin typeface="Avenir Roman"/>
                <a:ea typeface="Avenir Roman"/>
                <a:cs typeface="Avenir Roman"/>
                <a:sym typeface="Avenir Roman"/>
              </a:defRPr>
            </a:pPr>
            <a:r>
              <a:t>Illustrations</a:t>
            </a:r>
          </a:p>
          <a:p>
            <a:pPr>
              <a:lnSpc>
                <a:spcPct val="120000"/>
              </a:lnSpc>
              <a:defRPr sz="1300">
                <a:solidFill>
                  <a:srgbClr val="942193"/>
                </a:solidFill>
                <a:latin typeface="Avenir Roman"/>
                <a:ea typeface="Avenir Roman"/>
                <a:cs typeface="Avenir Roman"/>
                <a:sym typeface="Avenir Roman"/>
              </a:defRPr>
            </a:pPr>
            <a:r>
              <a:t>Formative UT</a:t>
            </a:r>
          </a:p>
        </p:txBody>
      </p:sp>
      <p:sp>
        <p:nvSpPr>
          <p:cNvPr id="189" name="Shape 189"/>
          <p:cNvSpPr/>
          <p:nvPr/>
        </p:nvSpPr>
        <p:spPr>
          <a:xfrm>
            <a:off x="11251835" y="7944281"/>
            <a:ext cx="1191083" cy="87884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p>
            <a:pPr>
              <a:lnSpc>
                <a:spcPct val="120000"/>
              </a:lnSpc>
              <a:defRPr sz="1300">
                <a:solidFill>
                  <a:srgbClr val="942193"/>
                </a:solidFill>
                <a:latin typeface="Avenir Roman"/>
                <a:ea typeface="Avenir Roman"/>
                <a:cs typeface="Avenir Roman"/>
                <a:sym typeface="Avenir Roman"/>
              </a:defRPr>
            </a:pPr>
            <a:r>
              <a:t>Prototype </a:t>
            </a:r>
          </a:p>
          <a:p>
            <a:pPr>
              <a:lnSpc>
                <a:spcPct val="120000"/>
              </a:lnSpc>
              <a:defRPr sz="1300">
                <a:solidFill>
                  <a:srgbClr val="942193"/>
                </a:solidFill>
                <a:latin typeface="Avenir Roman"/>
                <a:ea typeface="Avenir Roman"/>
                <a:cs typeface="Avenir Roman"/>
                <a:sym typeface="Avenir Roman"/>
              </a:defRPr>
            </a:pPr>
            <a:r>
              <a:t>Maintenance</a:t>
            </a:r>
          </a:p>
          <a:p>
            <a:pPr>
              <a:lnSpc>
                <a:spcPct val="120000"/>
              </a:lnSpc>
              <a:defRPr sz="1300">
                <a:solidFill>
                  <a:srgbClr val="942193"/>
                </a:solidFill>
                <a:latin typeface="Avenir Roman"/>
                <a:ea typeface="Avenir Roman"/>
                <a:cs typeface="Avenir Roman"/>
                <a:sym typeface="Avenir Roman"/>
              </a:defRPr>
            </a:pPr>
            <a:r>
              <a:t>Summative UT</a:t>
            </a:r>
          </a:p>
        </p:txBody>
      </p:sp>
      <p:sp>
        <p:nvSpPr>
          <p:cNvPr id="191" name="Shape 191"/>
          <p:cNvSpPr/>
          <p:nvPr/>
        </p:nvSpPr>
        <p:spPr>
          <a:xfrm>
            <a:off x="2832297" y="5127490"/>
            <a:ext cx="931030" cy="3471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1600">
                <a:solidFill>
                  <a:srgbClr val="942193"/>
                </a:solidFill>
                <a:latin typeface="Avenir Heavy"/>
                <a:ea typeface="Avenir Heavy"/>
                <a:cs typeface="Avenir Heavy"/>
                <a:sym typeface="Avenir Heavy"/>
              </a:defRPr>
            </a:lvl1pPr>
          </a:lstStyle>
          <a:p>
            <a:r>
              <a:t>Research</a:t>
            </a:r>
          </a:p>
        </p:txBody>
      </p:sp>
      <p:sp>
        <p:nvSpPr>
          <p:cNvPr id="192" name="Shape 192"/>
          <p:cNvSpPr/>
          <p:nvPr/>
        </p:nvSpPr>
        <p:spPr>
          <a:xfrm>
            <a:off x="5003535" y="5142951"/>
            <a:ext cx="863364" cy="3471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1600">
                <a:solidFill>
                  <a:srgbClr val="942193"/>
                </a:solidFill>
                <a:latin typeface="Avenir Heavy"/>
                <a:ea typeface="Avenir Heavy"/>
                <a:cs typeface="Avenir Heavy"/>
                <a:sym typeface="Avenir Heavy"/>
              </a:defRPr>
            </a:lvl1pPr>
          </a:lstStyle>
          <a:p>
            <a:r>
              <a:t>Ideation</a:t>
            </a:r>
          </a:p>
        </p:txBody>
      </p:sp>
      <p:sp>
        <p:nvSpPr>
          <p:cNvPr id="193" name="Shape 193"/>
          <p:cNvSpPr/>
          <p:nvPr/>
        </p:nvSpPr>
        <p:spPr>
          <a:xfrm>
            <a:off x="6659255" y="5142951"/>
            <a:ext cx="1826735" cy="3471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1600">
                <a:solidFill>
                  <a:srgbClr val="942193"/>
                </a:solidFill>
                <a:latin typeface="Avenir Heavy"/>
                <a:ea typeface="Avenir Heavy"/>
                <a:cs typeface="Avenir Heavy"/>
                <a:sym typeface="Avenir Heavy"/>
              </a:defRPr>
            </a:lvl1pPr>
          </a:lstStyle>
          <a:p>
            <a:r>
              <a:t>Interaction Design</a:t>
            </a:r>
          </a:p>
        </p:txBody>
      </p:sp>
      <p:sp>
        <p:nvSpPr>
          <p:cNvPr id="194" name="Shape 194"/>
          <p:cNvSpPr/>
          <p:nvPr/>
        </p:nvSpPr>
        <p:spPr>
          <a:xfrm>
            <a:off x="9030923" y="5142951"/>
            <a:ext cx="1358359" cy="3471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1600">
                <a:solidFill>
                  <a:srgbClr val="942193"/>
                </a:solidFill>
                <a:latin typeface="Avenir Heavy"/>
                <a:ea typeface="Avenir Heavy"/>
                <a:cs typeface="Avenir Heavy"/>
                <a:sym typeface="Avenir Heavy"/>
              </a:defRPr>
            </a:lvl1pPr>
          </a:lstStyle>
          <a:p>
            <a:r>
              <a:t>Visual Design</a:t>
            </a:r>
          </a:p>
        </p:txBody>
      </p:sp>
      <p:sp>
        <p:nvSpPr>
          <p:cNvPr id="195" name="Shape 195"/>
          <p:cNvSpPr/>
          <p:nvPr/>
        </p:nvSpPr>
        <p:spPr>
          <a:xfrm>
            <a:off x="11101446" y="5142951"/>
            <a:ext cx="1491862" cy="3471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defTabSz="825500">
              <a:defRPr sz="1600">
                <a:solidFill>
                  <a:srgbClr val="942193"/>
                </a:solidFill>
                <a:latin typeface="Avenir Heavy"/>
                <a:ea typeface="Avenir Heavy"/>
                <a:cs typeface="Avenir Heavy"/>
                <a:sym typeface="Avenir Heavy"/>
              </a:defRPr>
            </a:lvl1pPr>
          </a:lstStyle>
          <a:p>
            <a:r>
              <a:t>UI Engineering</a:t>
            </a:r>
          </a:p>
        </p:txBody>
      </p:sp>
      <p:sp>
        <p:nvSpPr>
          <p:cNvPr id="196" name="Shape 196"/>
          <p:cNvSpPr/>
          <p:nvPr/>
        </p:nvSpPr>
        <p:spPr>
          <a:xfrm>
            <a:off x="525406" y="5761840"/>
            <a:ext cx="1270001" cy="1270001"/>
          </a:xfrm>
          <a:prstGeom prst="ellipse">
            <a:avLst/>
          </a:prstGeom>
          <a:solidFill>
            <a:srgbClr val="FFFFFF"/>
          </a:solidFill>
          <a:ln w="12700">
            <a:solidFill>
              <a:srgbClr val="942193"/>
            </a:solidFill>
            <a:miter lim="400000"/>
          </a:ln>
        </p:spPr>
        <p:txBody>
          <a:bodyPr lIns="50800" tIns="50800" rIns="50800" bIns="50800" anchor="ctr"/>
          <a:lstStyle/>
          <a:p>
            <a:pPr>
              <a:defRPr sz="2400">
                <a:solidFill>
                  <a:srgbClr val="FFFFFF"/>
                </a:solidFill>
              </a:defRPr>
            </a:pPr>
            <a:r>
              <a:rPr lang="en-US" sz="1800" dirty="0">
                <a:solidFill>
                  <a:schemeClr val="tx1"/>
                </a:solidFill>
                <a:latin typeface="Helvetica" pitchFamily="2" charset="0"/>
              </a:rPr>
              <a:t>May</a:t>
            </a:r>
          </a:p>
          <a:p>
            <a:pPr>
              <a:defRPr sz="2400">
                <a:solidFill>
                  <a:srgbClr val="FFFFFF"/>
                </a:solidFill>
              </a:defRPr>
            </a:pPr>
            <a:r>
              <a:rPr lang="en-US" sz="1800" dirty="0">
                <a:solidFill>
                  <a:schemeClr val="tx1"/>
                </a:solidFill>
                <a:latin typeface="Helvetica" pitchFamily="2" charset="0"/>
              </a:rPr>
              <a:t>2012</a:t>
            </a:r>
            <a:endParaRPr sz="1800" dirty="0">
              <a:solidFill>
                <a:schemeClr val="tx1"/>
              </a:solidFill>
              <a:latin typeface="Helvetica" pitchFamily="2" charset="0"/>
            </a:endParaRPr>
          </a:p>
        </p:txBody>
      </p:sp>
      <p:sp>
        <p:nvSpPr>
          <p:cNvPr id="197" name="Shape 197"/>
          <p:cNvSpPr/>
          <p:nvPr/>
        </p:nvSpPr>
        <p:spPr>
          <a:xfrm>
            <a:off x="2653920" y="5761840"/>
            <a:ext cx="1270001" cy="1270001"/>
          </a:xfrm>
          <a:prstGeom prst="ellipse">
            <a:avLst/>
          </a:prstGeom>
          <a:solidFill>
            <a:srgbClr val="FFFFFF"/>
          </a:solidFill>
          <a:ln w="12700">
            <a:solidFill>
              <a:srgbClr val="942193"/>
            </a:solidFill>
            <a:miter lim="400000"/>
          </a:ln>
        </p:spPr>
        <p:txBody>
          <a:bodyPr lIns="50800" tIns="50800" rIns="50800" bIns="50800" anchor="ctr"/>
          <a:lstStyle/>
          <a:p>
            <a:pPr>
              <a:defRPr sz="2400">
                <a:solidFill>
                  <a:srgbClr val="FFFFFF"/>
                </a:solidFill>
              </a:defRPr>
            </a:pPr>
            <a:r>
              <a:rPr lang="en-US" sz="2400" dirty="0">
                <a:solidFill>
                  <a:schemeClr val="tx1"/>
                </a:solidFill>
                <a:latin typeface="Helvetica" pitchFamily="2" charset="0"/>
              </a:rPr>
              <a:t>May</a:t>
            </a:r>
          </a:p>
          <a:p>
            <a:pPr>
              <a:defRPr sz="2400">
                <a:solidFill>
                  <a:srgbClr val="FFFFFF"/>
                </a:solidFill>
              </a:defRPr>
            </a:pPr>
            <a:r>
              <a:rPr lang="en-US" sz="2400" dirty="0">
                <a:solidFill>
                  <a:schemeClr val="tx1"/>
                </a:solidFill>
                <a:latin typeface="Helvetica" pitchFamily="2" charset="0"/>
              </a:rPr>
              <a:t>2012</a:t>
            </a:r>
          </a:p>
        </p:txBody>
      </p:sp>
      <p:sp>
        <p:nvSpPr>
          <p:cNvPr id="198" name="Shape 198"/>
          <p:cNvSpPr/>
          <p:nvPr/>
        </p:nvSpPr>
        <p:spPr>
          <a:xfrm>
            <a:off x="4802198" y="5761840"/>
            <a:ext cx="1270001" cy="1270001"/>
          </a:xfrm>
          <a:prstGeom prst="ellipse">
            <a:avLst/>
          </a:prstGeom>
          <a:solidFill>
            <a:srgbClr val="FFFFFF"/>
          </a:solidFill>
          <a:ln w="12700">
            <a:solidFill>
              <a:srgbClr val="942193"/>
            </a:solidFill>
            <a:miter lim="400000"/>
          </a:ln>
        </p:spPr>
        <p:txBody>
          <a:bodyPr lIns="50800" tIns="50800" rIns="50800" bIns="50800" anchor="ctr"/>
          <a:lstStyle/>
          <a:p>
            <a:pPr>
              <a:defRPr sz="2400">
                <a:solidFill>
                  <a:srgbClr val="FFFFFF"/>
                </a:solidFill>
              </a:defRPr>
            </a:pPr>
            <a:r>
              <a:rPr lang="en-US" dirty="0"/>
              <a:t>Jan 2014</a:t>
            </a:r>
            <a:endParaRPr dirty="0"/>
          </a:p>
        </p:txBody>
      </p:sp>
      <p:sp>
        <p:nvSpPr>
          <p:cNvPr id="199" name="Shape 199"/>
          <p:cNvSpPr/>
          <p:nvPr/>
        </p:nvSpPr>
        <p:spPr>
          <a:xfrm>
            <a:off x="6939603" y="5761840"/>
            <a:ext cx="1270001" cy="1270001"/>
          </a:xfrm>
          <a:prstGeom prst="ellipse">
            <a:avLst/>
          </a:prstGeom>
          <a:solidFill>
            <a:srgbClr val="FFFFFF"/>
          </a:solidFill>
          <a:ln w="12700">
            <a:solidFill>
              <a:srgbClr val="942193"/>
            </a:solidFill>
            <a:miter lim="400000"/>
          </a:ln>
        </p:spPr>
        <p:txBody>
          <a:bodyPr lIns="50800" tIns="50800" rIns="50800" bIns="50800" anchor="ctr"/>
          <a:lstStyle/>
          <a:p>
            <a:pPr>
              <a:defRPr sz="2400">
                <a:solidFill>
                  <a:srgbClr val="FFFFFF"/>
                </a:solidFill>
              </a:defRPr>
            </a:pPr>
            <a:r>
              <a:rPr lang="en-US" dirty="0"/>
              <a:t>Nov 2015</a:t>
            </a:r>
            <a:endParaRPr dirty="0"/>
          </a:p>
        </p:txBody>
      </p:sp>
      <p:sp>
        <p:nvSpPr>
          <p:cNvPr id="200" name="Shape 200"/>
          <p:cNvSpPr/>
          <p:nvPr/>
        </p:nvSpPr>
        <p:spPr>
          <a:xfrm>
            <a:off x="9083919" y="5761840"/>
            <a:ext cx="1270001" cy="1270001"/>
          </a:xfrm>
          <a:prstGeom prst="ellipse">
            <a:avLst/>
          </a:prstGeom>
          <a:solidFill>
            <a:srgbClr val="FFFFFF"/>
          </a:solidFill>
          <a:ln w="12700">
            <a:solidFill>
              <a:srgbClr val="942193"/>
            </a:solidFill>
            <a:miter lim="400000"/>
          </a:ln>
        </p:spPr>
        <p:txBody>
          <a:bodyPr lIns="50800" tIns="50800" rIns="50800" bIns="50800" anchor="ctr"/>
          <a:lstStyle/>
          <a:p>
            <a:pPr>
              <a:defRPr sz="2400">
                <a:solidFill>
                  <a:srgbClr val="FFFFFF"/>
                </a:solidFill>
              </a:defRPr>
            </a:pPr>
            <a:endParaRPr/>
          </a:p>
        </p:txBody>
      </p:sp>
      <p:sp>
        <p:nvSpPr>
          <p:cNvPr id="201" name="Shape 201"/>
          <p:cNvSpPr/>
          <p:nvPr/>
        </p:nvSpPr>
        <p:spPr>
          <a:xfrm>
            <a:off x="11221324" y="5761840"/>
            <a:ext cx="1270001" cy="1270001"/>
          </a:xfrm>
          <a:prstGeom prst="ellipse">
            <a:avLst/>
          </a:prstGeom>
          <a:solidFill>
            <a:srgbClr val="FFFFFF"/>
          </a:solidFill>
          <a:ln w="12700">
            <a:solidFill>
              <a:srgbClr val="942193"/>
            </a:solidFill>
            <a:miter lim="400000"/>
          </a:ln>
        </p:spPr>
        <p:txBody>
          <a:bodyPr lIns="50800" tIns="50800" rIns="50800" bIns="50800" anchor="ctr"/>
          <a:lstStyle/>
          <a:p>
            <a:pPr>
              <a:defRPr sz="2400">
                <a:solidFill>
                  <a:srgbClr val="FFFFFF"/>
                </a:solidFill>
              </a:defRPr>
            </a:pPr>
            <a:endParaRPr/>
          </a:p>
        </p:txBody>
      </p:sp>
      <p:sp>
        <p:nvSpPr>
          <p:cNvPr id="208" name="Shape 208"/>
          <p:cNvSpPr/>
          <p:nvPr/>
        </p:nvSpPr>
        <p:spPr>
          <a:xfrm>
            <a:off x="12607049" y="117468"/>
            <a:ext cx="230802"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942193"/>
                </a:solidFill>
                <a:latin typeface="Avenir Heavy"/>
                <a:ea typeface="Avenir Heavy"/>
                <a:cs typeface="Avenir Heavy"/>
                <a:sym typeface="Avenir Heavy"/>
              </a:defRPr>
            </a:lvl1pPr>
          </a:lstStyle>
          <a:p>
            <a:r>
              <a:t>2</a:t>
            </a:r>
          </a:p>
        </p:txBody>
      </p:sp>
      <p:sp>
        <p:nvSpPr>
          <p:cNvPr id="209" name="Shape 209"/>
          <p:cNvSpPr/>
          <p:nvPr/>
        </p:nvSpPr>
        <p:spPr>
          <a:xfrm>
            <a:off x="1873523" y="6432395"/>
            <a:ext cx="711172" cy="1"/>
          </a:xfrm>
          <a:prstGeom prst="line">
            <a:avLst/>
          </a:prstGeom>
          <a:ln w="12700">
            <a:solidFill>
              <a:srgbClr val="942193"/>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10" name="Shape 210"/>
          <p:cNvSpPr/>
          <p:nvPr/>
        </p:nvSpPr>
        <p:spPr>
          <a:xfrm>
            <a:off x="4010929" y="6432395"/>
            <a:ext cx="711172" cy="1"/>
          </a:xfrm>
          <a:prstGeom prst="line">
            <a:avLst/>
          </a:prstGeom>
          <a:ln w="12700">
            <a:solidFill>
              <a:srgbClr val="942193"/>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11" name="Shape 211"/>
          <p:cNvSpPr/>
          <p:nvPr/>
        </p:nvSpPr>
        <p:spPr>
          <a:xfrm>
            <a:off x="6148334" y="6432395"/>
            <a:ext cx="711172" cy="1"/>
          </a:xfrm>
          <a:prstGeom prst="line">
            <a:avLst/>
          </a:prstGeom>
          <a:ln w="12700">
            <a:solidFill>
              <a:srgbClr val="942193"/>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12" name="Shape 212"/>
          <p:cNvSpPr/>
          <p:nvPr/>
        </p:nvSpPr>
        <p:spPr>
          <a:xfrm>
            <a:off x="8285739" y="6432395"/>
            <a:ext cx="711172" cy="1"/>
          </a:xfrm>
          <a:prstGeom prst="line">
            <a:avLst/>
          </a:prstGeom>
          <a:ln w="12700">
            <a:solidFill>
              <a:srgbClr val="942193"/>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13" name="Shape 213"/>
          <p:cNvSpPr/>
          <p:nvPr/>
        </p:nvSpPr>
        <p:spPr>
          <a:xfrm>
            <a:off x="10423145" y="6432395"/>
            <a:ext cx="711172" cy="1"/>
          </a:xfrm>
          <a:prstGeom prst="line">
            <a:avLst/>
          </a:prstGeom>
          <a:ln w="12700">
            <a:solidFill>
              <a:srgbClr val="942193"/>
            </a:solidFill>
            <a:miter lim="400000"/>
            <a:tail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a:spLocks noGrp="1"/>
          </p:cNvSpPr>
          <p:nvPr>
            <p:ph type="title"/>
          </p:nvPr>
        </p:nvSpPr>
        <p:spPr>
          <a:xfrm>
            <a:off x="952500" y="2485226"/>
            <a:ext cx="11099800" cy="5223674"/>
          </a:xfrm>
          <a:prstGeom prst="rect">
            <a:avLst/>
          </a:prstGeom>
        </p:spPr>
        <p:txBody>
          <a:bodyPr/>
          <a:lstStyle/>
          <a:p>
            <a:pPr defTabSz="825500">
              <a:lnSpc>
                <a:spcPct val="120000"/>
              </a:lnSpc>
              <a:defRPr>
                <a:solidFill>
                  <a:srgbClr val="531B93"/>
                </a:solidFill>
                <a:latin typeface="Avenir Heavy"/>
                <a:ea typeface="Avenir Heavy"/>
                <a:cs typeface="Avenir Heavy"/>
                <a:sym typeface="Avenir Heavy"/>
              </a:defRPr>
            </a:pPr>
            <a:r>
              <a:t>Thank You</a:t>
            </a:r>
          </a:p>
          <a:p>
            <a:pPr defTabSz="825500">
              <a:defRPr sz="4000">
                <a:solidFill>
                  <a:srgbClr val="531B93"/>
                </a:solidFill>
                <a:latin typeface="Avenir Heavy"/>
                <a:ea typeface="Avenir Heavy"/>
                <a:cs typeface="Avenir Heavy"/>
                <a:sym typeface="Avenir Heavy"/>
              </a:defRPr>
            </a:pPr>
            <a:r>
              <a:t>Website: </a:t>
            </a:r>
            <a:r>
              <a:rPr u="sng">
                <a:hlinkClick r:id="rId2"/>
              </a:rPr>
              <a:t>https://pratikgami.github.io/</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2A79569-99DD-7D45-BD5A-7183B9D20DDF}"/>
              </a:ext>
            </a:extLst>
          </p:cNvPr>
          <p:cNvGraphicFramePr/>
          <p:nvPr>
            <p:extLst>
              <p:ext uri="{D42A27DB-BD31-4B8C-83A1-F6EECF244321}">
                <p14:modId xmlns:p14="http://schemas.microsoft.com/office/powerpoint/2010/main" val="3950573178"/>
              </p:ext>
            </p:extLst>
          </p:nvPr>
        </p:nvGraphicFramePr>
        <p:xfrm>
          <a:off x="402956" y="1986844"/>
          <a:ext cx="11933695"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4B1E44B-640F-704B-980B-534A31AFBB7F}"/>
              </a:ext>
            </a:extLst>
          </p:cNvPr>
          <p:cNvSpPr txBox="1"/>
          <p:nvPr/>
        </p:nvSpPr>
        <p:spPr>
          <a:xfrm>
            <a:off x="402956" y="5834253"/>
            <a:ext cx="274320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Graduated with a bachelors degree in information technology engineering</a:t>
            </a:r>
          </a:p>
        </p:txBody>
      </p:sp>
      <p:sp>
        <p:nvSpPr>
          <p:cNvPr id="6" name="TextBox 5">
            <a:extLst>
              <a:ext uri="{FF2B5EF4-FFF2-40B4-BE49-F238E27FC236}">
                <a16:creationId xmlns:a16="http://schemas.microsoft.com/office/drawing/2014/main" id="{7C826081-293E-EC4D-AB9E-F4654358645F}"/>
              </a:ext>
            </a:extLst>
          </p:cNvPr>
          <p:cNvSpPr txBox="1"/>
          <p:nvPr/>
        </p:nvSpPr>
        <p:spPr>
          <a:xfrm>
            <a:off x="1423257" y="2808515"/>
            <a:ext cx="3474207"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My first job at Oracle Financial Services Software as an </a:t>
            </a:r>
            <a:r>
              <a:rPr lang="en-US" sz="1800" dirty="0">
                <a:solidFill>
                  <a:srgbClr val="0F9095"/>
                </a:solidFill>
                <a:latin typeface="Helvetica Neue" panose="02000503000000020004" pitchFamily="2" charset="0"/>
                <a:ea typeface="Helvetica Neue" panose="02000503000000020004" pitchFamily="2" charset="0"/>
                <a:cs typeface="Helvetica Neue" panose="02000503000000020004" pitchFamily="2" charset="0"/>
              </a:rPr>
              <a:t>Associate UX Developer</a:t>
            </a:r>
            <a:endPar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TextBox 7">
            <a:extLst>
              <a:ext uri="{FF2B5EF4-FFF2-40B4-BE49-F238E27FC236}">
                <a16:creationId xmlns:a16="http://schemas.microsoft.com/office/drawing/2014/main" id="{0120AF1B-1A01-2446-A54A-52CBA2A7A558}"/>
              </a:ext>
            </a:extLst>
          </p:cNvPr>
          <p:cNvSpPr txBox="1"/>
          <p:nvPr/>
        </p:nvSpPr>
        <p:spPr>
          <a:xfrm>
            <a:off x="3838415" y="5972752"/>
            <a:ext cx="245389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Worked at Human Factors International as a UX consultant</a:t>
            </a:r>
            <a:r>
              <a:rPr lang="en-US" sz="1800" dirty="0">
                <a:solidFill>
                  <a:srgbClr val="0F9095"/>
                </a:solidFill>
                <a:latin typeface="Helvetica Neue" panose="02000503000000020004" pitchFamily="2" charset="0"/>
                <a:ea typeface="Helvetica Neue" panose="02000503000000020004" pitchFamily="2" charset="0"/>
                <a:cs typeface="Helvetica Neue" panose="02000503000000020004" pitchFamily="2" charset="0"/>
              </a:rPr>
              <a:t>.</a:t>
            </a:r>
            <a:endPar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9" name="TextBox 8">
            <a:extLst>
              <a:ext uri="{FF2B5EF4-FFF2-40B4-BE49-F238E27FC236}">
                <a16:creationId xmlns:a16="http://schemas.microsoft.com/office/drawing/2014/main" id="{07333D5F-FF92-8942-80AB-A5B2CFDC22EA}"/>
              </a:ext>
            </a:extLst>
          </p:cNvPr>
          <p:cNvSpPr txBox="1"/>
          <p:nvPr/>
        </p:nvSpPr>
        <p:spPr>
          <a:xfrm>
            <a:off x="6369803" y="2670016"/>
            <a:ext cx="388232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Led a team of researchers, UX designers and visual designers at Moonraft </a:t>
            </a:r>
            <a:r>
              <a:rPr lang="en-US" sz="1800" dirty="0">
                <a:solidFill>
                  <a:srgbClr val="0F9095"/>
                </a:solidFill>
                <a:latin typeface="Helvetica Neue" panose="02000503000000020004" pitchFamily="2" charset="0"/>
                <a:ea typeface="Helvetica Neue" panose="02000503000000020004" pitchFamily="2" charset="0"/>
                <a:cs typeface="Helvetica Neue" panose="02000503000000020004" pitchFamily="2" charset="0"/>
              </a:rPr>
              <a:t>Innovation Labs in the capacity of Lead Designer</a:t>
            </a:r>
            <a:endPar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11" name="TextBox 10">
            <a:extLst>
              <a:ext uri="{FF2B5EF4-FFF2-40B4-BE49-F238E27FC236}">
                <a16:creationId xmlns:a16="http://schemas.microsoft.com/office/drawing/2014/main" id="{0DE50268-6B5F-0744-A825-3D98A39DC8CF}"/>
              </a:ext>
            </a:extLst>
          </p:cNvPr>
          <p:cNvSpPr txBox="1"/>
          <p:nvPr/>
        </p:nvSpPr>
        <p:spPr>
          <a:xfrm>
            <a:off x="9616700" y="5834253"/>
            <a:ext cx="2453899"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Worked at Human Factors International as a UX consultant</a:t>
            </a:r>
            <a:r>
              <a:rPr lang="en-US" sz="1800" dirty="0">
                <a:solidFill>
                  <a:srgbClr val="0F9095"/>
                </a:solidFill>
                <a:latin typeface="Helvetica Neue" panose="02000503000000020004" pitchFamily="2" charset="0"/>
                <a:ea typeface="Helvetica Neue" panose="02000503000000020004" pitchFamily="2" charset="0"/>
                <a:cs typeface="Helvetica Neue" panose="02000503000000020004" pitchFamily="2" charset="0"/>
              </a:rPr>
              <a:t>.</a:t>
            </a:r>
            <a:endPar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Tree>
    <p:extLst>
      <p:ext uri="{BB962C8B-B14F-4D97-AF65-F5344CB8AC3E}">
        <p14:creationId xmlns:p14="http://schemas.microsoft.com/office/powerpoint/2010/main" val="316090018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F7D67285-4B7C-AE4B-91DE-8F992C203E7D}"/>
              </a:ext>
            </a:extLst>
          </p:cNvPr>
          <p:cNvGrpSpPr/>
          <p:nvPr/>
        </p:nvGrpSpPr>
        <p:grpSpPr>
          <a:xfrm>
            <a:off x="160316" y="1986844"/>
            <a:ext cx="12573476" cy="5779911"/>
            <a:chOff x="160316" y="1986844"/>
            <a:chExt cx="12573476" cy="5779911"/>
          </a:xfrm>
        </p:grpSpPr>
        <p:graphicFrame>
          <p:nvGraphicFramePr>
            <p:cNvPr id="4" name="Diagram 3">
              <a:extLst>
                <a:ext uri="{FF2B5EF4-FFF2-40B4-BE49-F238E27FC236}">
                  <a16:creationId xmlns:a16="http://schemas.microsoft.com/office/drawing/2014/main" id="{D2A79569-99DD-7D45-BD5A-7183B9D20DDF}"/>
                </a:ext>
              </a:extLst>
            </p:cNvPr>
            <p:cNvGraphicFramePr/>
            <p:nvPr>
              <p:extLst>
                <p:ext uri="{D42A27DB-BD31-4B8C-83A1-F6EECF244321}">
                  <p14:modId xmlns:p14="http://schemas.microsoft.com/office/powerpoint/2010/main" val="2846764597"/>
                </p:ext>
              </p:extLst>
            </p:nvPr>
          </p:nvGraphicFramePr>
          <p:xfrm>
            <a:off x="272610" y="1986844"/>
            <a:ext cx="11933695" cy="5779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04B1E44B-640F-704B-980B-534A31AFBB7F}"/>
                </a:ext>
              </a:extLst>
            </p:cNvPr>
            <p:cNvSpPr txBox="1"/>
            <p:nvPr/>
          </p:nvSpPr>
          <p:spPr>
            <a:xfrm>
              <a:off x="160316" y="6285165"/>
              <a:ext cx="3076419" cy="1292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algn="l"/>
              <a:r>
                <a:rPr lang="en-US" sz="1800" dirty="0">
                  <a:solidFill>
                    <a:schemeClr val="tx1">
                      <a:lumMod val="75000"/>
                      <a:lumOff val="2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Information</a:t>
              </a:r>
              <a:r>
                <a:rPr lang="en-US" sz="1800" b="1" dirty="0">
                  <a:solidFill>
                    <a:srgbClr val="0F9095"/>
                  </a:solidFill>
                  <a:latin typeface="Helvetica Neue" panose="02000503000000020004" pitchFamily="2" charset="0"/>
                  <a:ea typeface="Helvetica Neue" panose="02000503000000020004" pitchFamily="2" charset="0"/>
                  <a:cs typeface="Helvetica Neue" panose="02000503000000020004" pitchFamily="2" charset="0"/>
                </a:rPr>
                <a:t> </a:t>
              </a:r>
              <a:r>
                <a:rPr lang="en-US" sz="1800" dirty="0">
                  <a:solidFill>
                    <a:schemeClr val="tx1">
                      <a:lumMod val="75000"/>
                      <a:lumOff val="2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Technology</a:t>
              </a:r>
            </a:p>
            <a:p>
              <a:pPr algn="l"/>
              <a:r>
                <a:rPr lang="en-US" sz="1800" dirty="0">
                  <a:solidFill>
                    <a:srgbClr val="0F9095"/>
                  </a:solidFill>
                  <a:latin typeface="Helvetica Neue" panose="02000503000000020004" pitchFamily="2" charset="0"/>
                  <a:ea typeface="Helvetica Neue" panose="02000503000000020004" pitchFamily="2" charset="0"/>
                  <a:cs typeface="Helvetica Neue" panose="02000503000000020004" pitchFamily="2" charset="0"/>
                </a:rPr>
                <a:t>Bachelors of Engineering</a:t>
              </a:r>
              <a:endParaRPr lang="en-US" sz="1800" b="1" dirty="0">
                <a:solidFill>
                  <a:srgbClr val="0F9095"/>
                </a:solidFill>
                <a:latin typeface="Helvetica Neue" panose="02000503000000020004" pitchFamily="2" charset="0"/>
                <a:ea typeface="Helvetica Neue" panose="02000503000000020004" pitchFamily="2" charset="0"/>
                <a:cs typeface="Helvetica Neue" panose="02000503000000020004" pitchFamily="2" charset="0"/>
              </a:endParaRPr>
            </a:p>
            <a:p>
              <a:pPr marL="0" marR="0" indent="0" algn="l" defTabSz="584200" rtl="0" fontAlgn="auto" latinLnBrk="0" hangingPunct="0">
                <a:lnSpc>
                  <a:spcPct val="100000"/>
                </a:lnSpc>
                <a:spcBef>
                  <a:spcPts val="0"/>
                </a:spcBef>
                <a:spcAft>
                  <a:spcPts val="0"/>
                </a:spcAft>
                <a:buClrTx/>
                <a:buSzTx/>
                <a:buFontTx/>
                <a:buNone/>
                <a:tabLst/>
              </a:pPr>
              <a:r>
                <a:rPr lang="en-US" sz="1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University of Mumbai Mumbai, India</a:t>
              </a:r>
            </a:p>
          </p:txBody>
        </p:sp>
        <p:sp>
          <p:nvSpPr>
            <p:cNvPr id="6" name="TextBox 5">
              <a:extLst>
                <a:ext uri="{FF2B5EF4-FFF2-40B4-BE49-F238E27FC236}">
                  <a16:creationId xmlns:a16="http://schemas.microsoft.com/office/drawing/2014/main" id="{7C826081-293E-EC4D-AB9E-F4654358645F}"/>
                </a:ext>
              </a:extLst>
            </p:cNvPr>
            <p:cNvSpPr txBox="1"/>
            <p:nvPr/>
          </p:nvSpPr>
          <p:spPr>
            <a:xfrm>
              <a:off x="160316" y="2424891"/>
              <a:ext cx="3892662"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algn="l"/>
              <a:r>
                <a:rPr lang="en-US" sz="1800" dirty="0">
                  <a:solidFill>
                    <a:schemeClr val="tx1">
                      <a:lumMod val="75000"/>
                      <a:lumOff val="2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Associate UX Developer</a:t>
              </a:r>
              <a:endParaRPr kumimoji="0" lang="en-US" sz="1800" u="none" strike="noStrike" cap="none" spc="0" normalizeH="0" baseline="0" dirty="0">
                <a:ln>
                  <a:noFill/>
                </a:ln>
                <a:solidFill>
                  <a:schemeClr val="tx1">
                    <a:lumMod val="75000"/>
                    <a:lumOff val="25000"/>
                  </a:schemeClr>
                </a:solidFill>
                <a:effectLst/>
                <a:uFillTx/>
                <a:latin typeface="Helvetica Neue Medium" panose="02000503000000020004" pitchFamily="2" charset="0"/>
                <a:ea typeface="Helvetica Neue Medium" panose="02000503000000020004" pitchFamily="2" charset="0"/>
                <a:cs typeface="Helvetica Neue Medium" panose="02000503000000020004" pitchFamily="2" charset="0"/>
                <a:sym typeface="Helvetica Light"/>
              </a:endParaRPr>
            </a:p>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Oracle Financial Services Software</a:t>
              </a:r>
            </a:p>
            <a:p>
              <a:pPr marL="0" marR="0" indent="0" algn="l" defTabSz="584200" rtl="0" fontAlgn="auto" latinLnBrk="0" hangingPunct="0">
                <a:lnSpc>
                  <a:spcPct val="100000"/>
                </a:lnSpc>
                <a:spcBef>
                  <a:spcPts val="0"/>
                </a:spcBef>
                <a:spcAft>
                  <a:spcPts val="0"/>
                </a:spcAft>
                <a:buClrTx/>
                <a:buSzTx/>
                <a:buFontTx/>
                <a:buNone/>
                <a:tabLst/>
              </a:pPr>
              <a:r>
                <a:rPr lang="en-US" sz="1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Mumbai, India</a:t>
              </a:r>
              <a:endParaRPr kumimoji="0" lang="en-US" sz="1800" b="0" i="0" u="none" strike="noStrike" cap="none" spc="0" normalizeH="0" baseline="0" dirty="0">
                <a:ln>
                  <a:noFill/>
                </a:ln>
                <a:solidFill>
                  <a:schemeClr val="tx1">
                    <a:lumMod val="65000"/>
                    <a:lumOff val="35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endParaRPr>
            </a:p>
          </p:txBody>
        </p:sp>
        <p:sp>
          <p:nvSpPr>
            <p:cNvPr id="8" name="TextBox 7">
              <a:extLst>
                <a:ext uri="{FF2B5EF4-FFF2-40B4-BE49-F238E27FC236}">
                  <a16:creationId xmlns:a16="http://schemas.microsoft.com/office/drawing/2014/main" id="{0120AF1B-1A01-2446-A54A-52CBA2A7A558}"/>
                </a:ext>
              </a:extLst>
            </p:cNvPr>
            <p:cNvSpPr txBox="1"/>
            <p:nvPr/>
          </p:nvSpPr>
          <p:spPr>
            <a:xfrm>
              <a:off x="3631124" y="6285165"/>
              <a:ext cx="3135822" cy="1292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algn="l"/>
              <a:r>
                <a:rPr lang="en-US" sz="1800" dirty="0">
                  <a:solidFill>
                    <a:schemeClr val="tx1">
                      <a:lumMod val="75000"/>
                      <a:lumOff val="2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Human</a:t>
              </a:r>
              <a:r>
                <a:rPr lang="en-US" sz="1800" b="1" dirty="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1800" dirty="0">
                  <a:solidFill>
                    <a:schemeClr val="tx1">
                      <a:lumMod val="75000"/>
                      <a:lumOff val="2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Factors</a:t>
              </a:r>
              <a:r>
                <a:rPr lang="en-US" sz="1800" b="1" dirty="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1800" dirty="0">
                  <a:solidFill>
                    <a:schemeClr val="tx1">
                      <a:lumMod val="75000"/>
                      <a:lumOff val="2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Specialist</a:t>
              </a:r>
            </a:p>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Human Factors International</a:t>
              </a:r>
            </a:p>
            <a:p>
              <a:pPr marL="0" marR="0" indent="0" algn="l" defTabSz="584200" rtl="0" fontAlgn="auto" latinLnBrk="0" hangingPunct="0">
                <a:lnSpc>
                  <a:spcPct val="100000"/>
                </a:lnSpc>
                <a:spcBef>
                  <a:spcPts val="0"/>
                </a:spcBef>
                <a:spcAft>
                  <a:spcPts val="0"/>
                </a:spcAft>
                <a:buClrTx/>
                <a:buSzTx/>
                <a:buFontTx/>
                <a:buNone/>
                <a:tabLst/>
              </a:pPr>
              <a:r>
                <a:rPr lang="en-US" sz="1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Mumbai, India</a:t>
              </a:r>
            </a:p>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1">
                      <a:lumMod val="65000"/>
                      <a:lumOff val="35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Johannesburg, South Africa</a:t>
              </a:r>
            </a:p>
          </p:txBody>
        </p:sp>
        <p:sp>
          <p:nvSpPr>
            <p:cNvPr id="9" name="TextBox 8">
              <a:extLst>
                <a:ext uri="{FF2B5EF4-FFF2-40B4-BE49-F238E27FC236}">
                  <a16:creationId xmlns:a16="http://schemas.microsoft.com/office/drawing/2014/main" id="{07333D5F-FF92-8942-80AB-A5B2CFDC22EA}"/>
                </a:ext>
              </a:extLst>
            </p:cNvPr>
            <p:cNvSpPr txBox="1"/>
            <p:nvPr/>
          </p:nvSpPr>
          <p:spPr>
            <a:xfrm>
              <a:off x="5007887" y="2424891"/>
              <a:ext cx="2898183"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1800" dirty="0">
                  <a:solidFill>
                    <a:schemeClr val="tx1">
                      <a:lumMod val="75000"/>
                      <a:lumOff val="2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Design</a:t>
              </a:r>
              <a:r>
                <a:rPr lang="en-US" sz="1800" b="1" dirty="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1800" dirty="0">
                  <a:solidFill>
                    <a:schemeClr val="tx1">
                      <a:lumMod val="75000"/>
                      <a:lumOff val="2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Lead</a:t>
              </a:r>
            </a:p>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F9095"/>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Moonraft </a:t>
              </a:r>
              <a:r>
                <a:rPr lang="en-US" sz="1800" dirty="0">
                  <a:solidFill>
                    <a:srgbClr val="0F9095"/>
                  </a:solidFill>
                  <a:latin typeface="Helvetica Neue" panose="02000503000000020004" pitchFamily="2" charset="0"/>
                  <a:ea typeface="Helvetica Neue" panose="02000503000000020004" pitchFamily="2" charset="0"/>
                  <a:cs typeface="Helvetica Neue" panose="02000503000000020004" pitchFamily="2" charset="0"/>
                </a:rPr>
                <a:t>Innovation Labs</a:t>
              </a:r>
            </a:p>
            <a:p>
              <a:pPr marL="0" marR="0" indent="0" algn="l" defTabSz="584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1">
                      <a:lumMod val="65000"/>
                      <a:lumOff val="35000"/>
                    </a:schemeClr>
                  </a:solidFill>
                  <a:effectLst/>
                  <a:uFillTx/>
                  <a:latin typeface="Helvetica Neue" panose="02000503000000020004" pitchFamily="2" charset="0"/>
                  <a:ea typeface="Helvetica Neue" panose="02000503000000020004" pitchFamily="2" charset="0"/>
                  <a:cs typeface="Helvetica Neue" panose="02000503000000020004" pitchFamily="2" charset="0"/>
                  <a:sym typeface="Helvetica Light"/>
                </a:rPr>
                <a:t>Bangalore, India</a:t>
              </a:r>
            </a:p>
          </p:txBody>
        </p:sp>
        <p:sp>
          <p:nvSpPr>
            <p:cNvPr id="11" name="TextBox 10">
              <a:extLst>
                <a:ext uri="{FF2B5EF4-FFF2-40B4-BE49-F238E27FC236}">
                  <a16:creationId xmlns:a16="http://schemas.microsoft.com/office/drawing/2014/main" id="{0DE50268-6B5F-0744-A825-3D98A39DC8CF}"/>
                </a:ext>
              </a:extLst>
            </p:cNvPr>
            <p:cNvSpPr txBox="1"/>
            <p:nvPr/>
          </p:nvSpPr>
          <p:spPr>
            <a:xfrm>
              <a:off x="7696842" y="6285165"/>
              <a:ext cx="4525506" cy="1292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algn="l"/>
              <a:r>
                <a:rPr lang="en-US" sz="1800" dirty="0">
                  <a:solidFill>
                    <a:schemeClr val="tx1">
                      <a:lumMod val="75000"/>
                      <a:lumOff val="2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Human</a:t>
              </a:r>
              <a:r>
                <a:rPr lang="en-US" sz="1800" b="1" dirty="0">
                  <a:solidFill>
                    <a:schemeClr val="tx1">
                      <a:lumMod val="75000"/>
                      <a:lumOff val="25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sz="1800" dirty="0">
                  <a:solidFill>
                    <a:schemeClr val="tx1">
                      <a:lumMod val="75000"/>
                      <a:lumOff val="2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Factors in Information Design</a:t>
              </a:r>
            </a:p>
            <a:p>
              <a:pPr algn="l"/>
              <a:r>
                <a:rPr lang="en-US" sz="1800" dirty="0">
                  <a:solidFill>
                    <a:srgbClr val="0F9095"/>
                  </a:solidFill>
                  <a:latin typeface="Helvetica Neue" panose="02000503000000020004" pitchFamily="2" charset="0"/>
                  <a:ea typeface="Helvetica Neue" panose="02000503000000020004" pitchFamily="2" charset="0"/>
                  <a:cs typeface="Helvetica Neue" panose="02000503000000020004" pitchFamily="2" charset="0"/>
                </a:rPr>
                <a:t>Masters, Candidate</a:t>
              </a:r>
            </a:p>
            <a:p>
              <a:pPr algn="l"/>
              <a:r>
                <a:rPr lang="en-US" sz="1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Bentley University, </a:t>
              </a:r>
            </a:p>
            <a:p>
              <a:pPr algn="l"/>
              <a:r>
                <a:rPr lang="en-US" sz="1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Waltham, MA, USA</a:t>
              </a:r>
            </a:p>
          </p:txBody>
        </p:sp>
        <p:sp>
          <p:nvSpPr>
            <p:cNvPr id="10" name="TextBox 9">
              <a:extLst>
                <a:ext uri="{FF2B5EF4-FFF2-40B4-BE49-F238E27FC236}">
                  <a16:creationId xmlns:a16="http://schemas.microsoft.com/office/drawing/2014/main" id="{540702B7-D9B6-D64D-BA3C-88F827F011D9}"/>
                </a:ext>
              </a:extLst>
            </p:cNvPr>
            <p:cNvSpPr txBox="1"/>
            <p:nvPr/>
          </p:nvSpPr>
          <p:spPr>
            <a:xfrm>
              <a:off x="8766226" y="2424891"/>
              <a:ext cx="3967566"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algn="l"/>
              <a:r>
                <a:rPr lang="en-US" sz="1800" dirty="0">
                  <a:solidFill>
                    <a:schemeClr val="tx1">
                      <a:lumMod val="75000"/>
                      <a:lumOff val="25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Intern – UX Design and Research</a:t>
              </a:r>
            </a:p>
            <a:p>
              <a:pPr algn="l"/>
              <a:r>
                <a:rPr lang="en-US" sz="1800" dirty="0">
                  <a:solidFill>
                    <a:srgbClr val="0F9095"/>
                  </a:solidFill>
                  <a:latin typeface="Helvetica Neue" panose="02000503000000020004" pitchFamily="2" charset="0"/>
                  <a:ea typeface="Helvetica Neue" panose="02000503000000020004" pitchFamily="2" charset="0"/>
                  <a:cs typeface="Helvetica Neue" panose="02000503000000020004" pitchFamily="2" charset="0"/>
                </a:rPr>
                <a:t>Viasat Inc.</a:t>
              </a:r>
            </a:p>
            <a:p>
              <a:pPr algn="l"/>
              <a:r>
                <a:rPr lang="en-US" sz="1800" dirty="0">
                  <a:solidFill>
                    <a:schemeClr val="tx1">
                      <a:lumMod val="65000"/>
                      <a:lumOff val="35000"/>
                    </a:schemeClr>
                  </a:solidFill>
                  <a:latin typeface="Helvetica Neue" panose="02000503000000020004" pitchFamily="2" charset="0"/>
                  <a:ea typeface="Helvetica Neue" panose="02000503000000020004" pitchFamily="2" charset="0"/>
                  <a:cs typeface="Helvetica Neue" panose="02000503000000020004" pitchFamily="2" charset="0"/>
                </a:rPr>
                <a:t>Carlsbad, CA, USA</a:t>
              </a:r>
            </a:p>
          </p:txBody>
        </p:sp>
        <p:cxnSp>
          <p:nvCxnSpPr>
            <p:cNvPr id="3" name="Straight Connector 2">
              <a:extLst>
                <a:ext uri="{FF2B5EF4-FFF2-40B4-BE49-F238E27FC236}">
                  <a16:creationId xmlns:a16="http://schemas.microsoft.com/office/drawing/2014/main" id="{39033435-5BF3-734D-AAA8-17DA9486AB03}"/>
                </a:ext>
              </a:extLst>
            </p:cNvPr>
            <p:cNvCxnSpPr>
              <a:cxnSpLocks/>
            </p:cNvCxnSpPr>
            <p:nvPr/>
          </p:nvCxnSpPr>
          <p:spPr>
            <a:xfrm>
              <a:off x="955080" y="5315917"/>
              <a:ext cx="0" cy="802764"/>
            </a:xfrm>
            <a:prstGeom prst="line">
              <a:avLst/>
            </a:prstGeom>
            <a:noFill/>
            <a:ln w="25400" cap="flat">
              <a:solidFill>
                <a:srgbClr val="FF2600"/>
              </a:solidFill>
              <a:prstDash val="solid"/>
              <a:miter lim="400000"/>
              <a:tailEnd type="oval"/>
            </a:ln>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07AAEFE2-2F70-464C-8764-5BE5C42CC172}"/>
                </a:ext>
              </a:extLst>
            </p:cNvPr>
            <p:cNvCxnSpPr>
              <a:cxnSpLocks/>
            </p:cNvCxnSpPr>
            <p:nvPr/>
          </p:nvCxnSpPr>
          <p:spPr>
            <a:xfrm>
              <a:off x="1308954" y="3622931"/>
              <a:ext cx="0" cy="802764"/>
            </a:xfrm>
            <a:prstGeom prst="line">
              <a:avLst/>
            </a:prstGeom>
            <a:noFill/>
            <a:ln w="25400" cap="flat">
              <a:solidFill>
                <a:srgbClr val="FF2600"/>
              </a:solidFill>
              <a:prstDash val="solid"/>
              <a:miter lim="400000"/>
              <a:headEnd type="oval"/>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FE42C0FF-68CD-0F4C-AA9E-2F64451F05E8}"/>
                </a:ext>
              </a:extLst>
            </p:cNvPr>
            <p:cNvCxnSpPr>
              <a:cxnSpLocks/>
            </p:cNvCxnSpPr>
            <p:nvPr/>
          </p:nvCxnSpPr>
          <p:spPr>
            <a:xfrm>
              <a:off x="6438892" y="3622931"/>
              <a:ext cx="0" cy="802764"/>
            </a:xfrm>
            <a:prstGeom prst="line">
              <a:avLst/>
            </a:prstGeom>
            <a:noFill/>
            <a:ln w="25400" cap="flat">
              <a:solidFill>
                <a:srgbClr val="007F93"/>
              </a:solidFill>
              <a:prstDash val="solid"/>
              <a:miter lim="400000"/>
              <a:headEnd type="oval"/>
              <a:tailEnd type="none"/>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5AD5EDCB-E1B0-EC4C-8F97-009F7D6A64B4}"/>
                </a:ext>
              </a:extLst>
            </p:cNvPr>
            <p:cNvCxnSpPr>
              <a:cxnSpLocks/>
            </p:cNvCxnSpPr>
            <p:nvPr/>
          </p:nvCxnSpPr>
          <p:spPr>
            <a:xfrm>
              <a:off x="9603132" y="5315917"/>
              <a:ext cx="0" cy="802764"/>
            </a:xfrm>
            <a:prstGeom prst="line">
              <a:avLst/>
            </a:prstGeom>
            <a:noFill/>
            <a:ln w="25400" cap="flat">
              <a:solidFill>
                <a:srgbClr val="0070C0"/>
              </a:solidFill>
              <a:prstDash val="solid"/>
              <a:miter lim="400000"/>
              <a:tailEnd type="oval"/>
            </a:ln>
            <a:effectLst/>
            <a:sp3d/>
          </p:spPr>
          <p:style>
            <a:lnRef idx="0">
              <a:scrgbClr r="0" g="0" b="0"/>
            </a:lnRef>
            <a:fillRef idx="0">
              <a:scrgbClr r="0" g="0" b="0"/>
            </a:fillRef>
            <a:effectRef idx="0">
              <a:scrgbClr r="0" g="0" b="0"/>
            </a:effectRef>
            <a:fontRef idx="none"/>
          </p:style>
        </p:cxnSp>
        <p:cxnSp>
          <p:nvCxnSpPr>
            <p:cNvPr id="37" name="Elbow Connector 36">
              <a:extLst>
                <a:ext uri="{FF2B5EF4-FFF2-40B4-BE49-F238E27FC236}">
                  <a16:creationId xmlns:a16="http://schemas.microsoft.com/office/drawing/2014/main" id="{FBFFDC46-C2FF-C64D-A312-6639AD33D699}"/>
                </a:ext>
              </a:extLst>
            </p:cNvPr>
            <p:cNvCxnSpPr/>
            <p:nvPr/>
          </p:nvCxnSpPr>
          <p:spPr>
            <a:xfrm rot="16200000" flipH="1">
              <a:off x="3800359" y="5337823"/>
              <a:ext cx="802764" cy="758952"/>
            </a:xfrm>
            <a:prstGeom prst="bentConnector3">
              <a:avLst/>
            </a:prstGeom>
            <a:noFill/>
            <a:ln w="25400" cap="flat">
              <a:solidFill>
                <a:srgbClr val="00B050"/>
              </a:solidFill>
              <a:prstDash val="solid"/>
              <a:miter lim="400000"/>
              <a:tailEnd type="oval"/>
            </a:ln>
            <a:effectLst/>
            <a:sp3d/>
          </p:spPr>
          <p:style>
            <a:lnRef idx="0">
              <a:scrgbClr r="0" g="0" b="0"/>
            </a:lnRef>
            <a:fillRef idx="0">
              <a:scrgbClr r="0" g="0" b="0"/>
            </a:fillRef>
            <a:effectRef idx="0">
              <a:scrgbClr r="0" g="0" b="0"/>
            </a:effectRef>
            <a:fontRef idx="none"/>
          </p:style>
        </p:cxnSp>
        <p:cxnSp>
          <p:nvCxnSpPr>
            <p:cNvPr id="39" name="Elbow Connector 38">
              <a:extLst>
                <a:ext uri="{FF2B5EF4-FFF2-40B4-BE49-F238E27FC236}">
                  <a16:creationId xmlns:a16="http://schemas.microsoft.com/office/drawing/2014/main" id="{F789AFC2-37A2-5140-8D93-68383A01483A}"/>
                </a:ext>
              </a:extLst>
            </p:cNvPr>
            <p:cNvCxnSpPr/>
            <p:nvPr/>
          </p:nvCxnSpPr>
          <p:spPr>
            <a:xfrm rot="16200000" flipV="1">
              <a:off x="10539663" y="3621022"/>
              <a:ext cx="804672" cy="804672"/>
            </a:xfrm>
            <a:prstGeom prst="bentConnector3">
              <a:avLst/>
            </a:prstGeom>
            <a:noFill/>
            <a:ln w="25400" cap="flat">
              <a:solidFill>
                <a:srgbClr val="9437FF"/>
              </a:solidFill>
              <a:prstDash val="solid"/>
              <a:miter lim="400000"/>
              <a:tailEnd type="oval"/>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22532434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p:nvPr/>
        </p:nvSpPr>
        <p:spPr>
          <a:xfrm>
            <a:off x="13993" y="677758"/>
            <a:ext cx="13188192" cy="1118398"/>
          </a:xfrm>
          <a:prstGeom prst="rect">
            <a:avLst/>
          </a:prstGeom>
          <a:solidFill>
            <a:srgbClr val="A6AAA9">
              <a:alpha val="30000"/>
            </a:srgbClr>
          </a:solidFill>
          <a:ln w="12700">
            <a:miter lim="400000"/>
          </a:ln>
        </p:spPr>
        <p:txBody>
          <a:bodyPr lIns="50800" tIns="50800" rIns="50800" bIns="50800" anchor="ctr"/>
          <a:lstStyle/>
          <a:p>
            <a:pPr>
              <a:defRPr sz="2400">
                <a:solidFill>
                  <a:srgbClr val="88471B"/>
                </a:solidFill>
              </a:defRPr>
            </a:pPr>
            <a:endParaRPr/>
          </a:p>
        </p:txBody>
      </p:sp>
      <p:sp>
        <p:nvSpPr>
          <p:cNvPr id="219" name="Shape 219"/>
          <p:cNvSpPr/>
          <p:nvPr/>
        </p:nvSpPr>
        <p:spPr>
          <a:xfrm flipH="1">
            <a:off x="66635" y="677294"/>
            <a:ext cx="1" cy="1119954"/>
          </a:xfrm>
          <a:prstGeom prst="line">
            <a:avLst/>
          </a:prstGeom>
          <a:ln w="127000">
            <a:solidFill>
              <a:srgbClr val="3382B0"/>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20" name="Shape 220"/>
          <p:cNvSpPr>
            <a:spLocks noGrp="1"/>
          </p:cNvSpPr>
          <p:nvPr>
            <p:ph type="title"/>
          </p:nvPr>
        </p:nvSpPr>
        <p:spPr>
          <a:xfrm>
            <a:off x="280850" y="2369040"/>
            <a:ext cx="9666335" cy="723901"/>
          </a:xfrm>
          <a:prstGeom prst="rect">
            <a:avLst/>
          </a:prstGeom>
        </p:spPr>
        <p:txBody>
          <a:bodyPr/>
          <a:lstStyle/>
          <a:p>
            <a:pPr algn="l">
              <a:spcBef>
                <a:spcPts val="2300"/>
              </a:spcBef>
              <a:defRPr sz="3600" cap="all">
                <a:solidFill>
                  <a:srgbClr val="5E5E5E"/>
                </a:solidFill>
                <a:latin typeface="Avenir Book"/>
                <a:ea typeface="Avenir Book"/>
                <a:cs typeface="Avenir Book"/>
                <a:sym typeface="Avenir Book"/>
              </a:defRPr>
            </a:pPr>
            <a:r>
              <a:rPr sz="3000"/>
              <a:t>Internet Banking</a:t>
            </a:r>
            <a:r>
              <a:t> </a:t>
            </a:r>
            <a:r>
              <a:rPr sz="2500" cap="none"/>
              <a:t>(Retail Customers)</a:t>
            </a:r>
          </a:p>
        </p:txBody>
      </p:sp>
      <p:sp>
        <p:nvSpPr>
          <p:cNvPr id="221" name="Shape 221"/>
          <p:cNvSpPr/>
          <p:nvPr/>
        </p:nvSpPr>
        <p:spPr>
          <a:xfrm>
            <a:off x="293550" y="4136256"/>
            <a:ext cx="12535175" cy="13794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pPr algn="l">
              <a:defRPr sz="1800">
                <a:solidFill>
                  <a:srgbClr val="424242"/>
                </a:solidFill>
                <a:latin typeface="Avenir Book"/>
                <a:ea typeface="Avenir Book"/>
                <a:cs typeface="Avenir Book"/>
                <a:sym typeface="Avenir Book"/>
              </a:defRPr>
            </a:pPr>
            <a:r>
              <a:t>The client was in process of a user experience revamp of their multichannel banking platform. We kicked offed the project with UX review, followed by tactical redesign of their existing desktop, tablet and mobile interface for internet banking.</a:t>
            </a:r>
          </a:p>
          <a:p>
            <a:pPr algn="l">
              <a:defRPr sz="1800">
                <a:solidFill>
                  <a:srgbClr val="424242"/>
                </a:solidFill>
                <a:latin typeface="Avenir Book"/>
                <a:ea typeface="Avenir Book"/>
                <a:cs typeface="Avenir Book"/>
                <a:sym typeface="Avenir Book"/>
              </a:defRPr>
            </a:pPr>
            <a:endParaRPr/>
          </a:p>
          <a:p>
            <a:pPr algn="l">
              <a:defRPr sz="1800">
                <a:solidFill>
                  <a:srgbClr val="424242"/>
                </a:solidFill>
                <a:latin typeface="Avenir Book"/>
                <a:ea typeface="Avenir Book"/>
                <a:cs typeface="Avenir Book"/>
                <a:sym typeface="Avenir Book"/>
              </a:defRPr>
            </a:pPr>
            <a:r>
              <a:t>The following slides explain the research process used for the project in detail.</a:t>
            </a:r>
          </a:p>
        </p:txBody>
      </p:sp>
      <p:sp>
        <p:nvSpPr>
          <p:cNvPr id="222" name="Shape 222"/>
          <p:cNvSpPr/>
          <p:nvPr/>
        </p:nvSpPr>
        <p:spPr>
          <a:xfrm>
            <a:off x="293550" y="3359347"/>
            <a:ext cx="5881061" cy="7331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a:spcBef>
                <a:spcPts val="3200"/>
              </a:spcBef>
              <a:defRPr sz="2200">
                <a:solidFill>
                  <a:srgbClr val="3382B0"/>
                </a:solidFill>
                <a:latin typeface="Avenir Heavy"/>
                <a:ea typeface="Avenir Heavy"/>
                <a:cs typeface="Avenir Heavy"/>
                <a:sym typeface="Avenir Heavy"/>
              </a:defRPr>
            </a:lvl1pPr>
          </a:lstStyle>
          <a:p>
            <a:r>
              <a:t>Designing for Omnipresence</a:t>
            </a:r>
          </a:p>
        </p:txBody>
      </p:sp>
      <p:sp>
        <p:nvSpPr>
          <p:cNvPr id="223" name="Shape 223"/>
          <p:cNvSpPr/>
          <p:nvPr/>
        </p:nvSpPr>
        <p:spPr>
          <a:xfrm>
            <a:off x="340501" y="875007"/>
            <a:ext cx="11861801" cy="7239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a:spcBef>
                <a:spcPts val="2300"/>
              </a:spcBef>
              <a:defRPr cap="all">
                <a:solidFill>
                  <a:srgbClr val="3382B0"/>
                </a:solidFill>
                <a:latin typeface="Gill Sans"/>
                <a:ea typeface="Gill Sans"/>
                <a:cs typeface="Gill Sans"/>
                <a:sym typeface="Gill Sans"/>
              </a:defRPr>
            </a:lvl1pPr>
          </a:lstStyle>
          <a:p>
            <a:r>
              <a:t>Detailed Process</a:t>
            </a:r>
          </a:p>
        </p:txBody>
      </p:sp>
      <p:pic>
        <p:nvPicPr>
          <p:cNvPr id="224" name="image26.jpeg"/>
          <p:cNvPicPr>
            <a:picLocks noChangeAspect="1"/>
          </p:cNvPicPr>
          <p:nvPr/>
        </p:nvPicPr>
        <p:blipFill>
          <a:blip r:embed="rId2">
            <a:extLst/>
          </a:blip>
          <a:srcRect l="7255" t="24011" r="7254" b="16954"/>
          <a:stretch>
            <a:fillRect/>
          </a:stretch>
        </p:blipFill>
        <p:spPr>
          <a:xfrm>
            <a:off x="219" y="6027719"/>
            <a:ext cx="13004411" cy="5757721"/>
          </a:xfrm>
          <a:prstGeom prst="rect">
            <a:avLst/>
          </a:prstGeom>
          <a:ln w="12700">
            <a:miter lim="400000"/>
          </a:ln>
        </p:spPr>
      </p:pic>
      <p:sp>
        <p:nvSpPr>
          <p:cNvPr id="225" name="Shape 225"/>
          <p:cNvSpPr/>
          <p:nvPr/>
        </p:nvSpPr>
        <p:spPr>
          <a:xfrm>
            <a:off x="12607049" y="117468"/>
            <a:ext cx="230802"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nvSpPr>
        <p:spPr>
          <a:xfrm>
            <a:off x="-21681" y="1665335"/>
            <a:ext cx="13048162" cy="8088265"/>
          </a:xfrm>
          <a:prstGeom prst="rect">
            <a:avLst/>
          </a:prstGeom>
          <a:solidFill>
            <a:srgbClr val="EBEBEB"/>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28" name="Shape 228"/>
          <p:cNvSpPr/>
          <p:nvPr/>
        </p:nvSpPr>
        <p:spPr>
          <a:xfrm>
            <a:off x="2387600" y="603250"/>
            <a:ext cx="8229600"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spcBef>
                <a:spcPts val="400"/>
              </a:spcBef>
              <a:defRPr sz="3400">
                <a:solidFill>
                  <a:srgbClr val="3382B0"/>
                </a:solidFill>
                <a:latin typeface="Avenir Heavy"/>
                <a:ea typeface="Avenir Heavy"/>
                <a:cs typeface="Avenir Heavy"/>
                <a:sym typeface="Avenir Heavy"/>
              </a:defRPr>
            </a:lvl1pPr>
          </a:lstStyle>
          <a:p>
            <a:r>
              <a:t>Online Banking Ecosystem</a:t>
            </a:r>
          </a:p>
        </p:txBody>
      </p:sp>
      <p:sp>
        <p:nvSpPr>
          <p:cNvPr id="229" name="Shape 229"/>
          <p:cNvSpPr/>
          <p:nvPr/>
        </p:nvSpPr>
        <p:spPr>
          <a:xfrm>
            <a:off x="-21681" y="1652635"/>
            <a:ext cx="13017502" cy="1"/>
          </a:xfrm>
          <a:prstGeom prst="line">
            <a:avLst/>
          </a:prstGeom>
          <a:ln w="25400">
            <a:solidFill>
              <a:srgbClr val="3382B0"/>
            </a:solidFill>
            <a:miter lim="400000"/>
          </a:ln>
        </p:spPr>
        <p:txBody>
          <a:bodyPr lIns="50800" tIns="50800" rIns="50800" bIns="50800" anchor="ctr"/>
          <a:lstStyle/>
          <a:p>
            <a:pPr>
              <a:defRPr sz="2400"/>
            </a:pPr>
            <a:endParaRPr/>
          </a:p>
        </p:txBody>
      </p:sp>
      <p:sp>
        <p:nvSpPr>
          <p:cNvPr id="230" name="Shape 230"/>
          <p:cNvSpPr/>
          <p:nvPr/>
        </p:nvSpPr>
        <p:spPr>
          <a:xfrm>
            <a:off x="348534" y="2402297"/>
            <a:ext cx="5178296" cy="5178295"/>
          </a:xfrm>
          <a:prstGeom prst="ellipse">
            <a:avLst/>
          </a:prstGeom>
          <a:solidFill>
            <a:srgbClr val="FFFFFF"/>
          </a:solidFill>
          <a:ln w="6350">
            <a:solidFill>
              <a:srgbClr val="3382B0"/>
            </a:solidFill>
            <a:miter lim="400000"/>
          </a:ln>
        </p:spPr>
        <p:txBody>
          <a:bodyPr lIns="50800" tIns="50800" rIns="50800" bIns="50800" anchor="ctr"/>
          <a:lstStyle/>
          <a:p>
            <a:pPr>
              <a:defRPr sz="2400">
                <a:solidFill>
                  <a:srgbClr val="FFFFFF"/>
                </a:solidFill>
              </a:defRPr>
            </a:pPr>
            <a:endParaRPr/>
          </a:p>
        </p:txBody>
      </p:sp>
      <p:pic>
        <p:nvPicPr>
          <p:cNvPr id="231" name="image8.png"/>
          <p:cNvPicPr>
            <a:picLocks noChangeAspect="1"/>
          </p:cNvPicPr>
          <p:nvPr/>
        </p:nvPicPr>
        <p:blipFill>
          <a:blip r:embed="rId2">
            <a:extLst/>
          </a:blip>
          <a:stretch>
            <a:fillRect/>
          </a:stretch>
        </p:blipFill>
        <p:spPr>
          <a:xfrm>
            <a:off x="580820" y="2811548"/>
            <a:ext cx="4713724" cy="4359793"/>
          </a:xfrm>
          <a:prstGeom prst="rect">
            <a:avLst/>
          </a:prstGeom>
          <a:ln w="12700">
            <a:miter lim="400000"/>
          </a:ln>
        </p:spPr>
      </p:pic>
      <p:sp>
        <p:nvSpPr>
          <p:cNvPr id="232" name="Shape 232"/>
          <p:cNvSpPr/>
          <p:nvPr/>
        </p:nvSpPr>
        <p:spPr>
          <a:xfrm>
            <a:off x="2143591" y="4126829"/>
            <a:ext cx="1631803" cy="1822569"/>
          </a:xfrm>
          <a:prstGeom prst="rect">
            <a:avLst/>
          </a:prstGeom>
          <a:solidFill>
            <a:srgbClr val="FFFFFF"/>
          </a:solidFill>
          <a:ln w="12700">
            <a:miter lim="400000"/>
          </a:ln>
        </p:spPr>
        <p:txBody>
          <a:bodyPr lIns="45719" rIns="45719" anchor="ctr"/>
          <a:lstStyle/>
          <a:p>
            <a:pPr algn="l" defTabSz="914400">
              <a:defRPr sz="1800">
                <a:latin typeface="Calibri"/>
                <a:ea typeface="Calibri"/>
                <a:cs typeface="Calibri"/>
                <a:sym typeface="Calibri"/>
              </a:defRPr>
            </a:pPr>
            <a:endParaRPr/>
          </a:p>
        </p:txBody>
      </p:sp>
      <p:pic>
        <p:nvPicPr>
          <p:cNvPr id="233" name="users.png"/>
          <p:cNvPicPr>
            <a:picLocks noChangeAspect="1"/>
          </p:cNvPicPr>
          <p:nvPr/>
        </p:nvPicPr>
        <p:blipFill>
          <a:blip r:embed="rId3">
            <a:alphaModFix amt="70000"/>
            <a:extLst/>
          </a:blip>
          <a:stretch>
            <a:fillRect/>
          </a:stretch>
        </p:blipFill>
        <p:spPr>
          <a:xfrm>
            <a:off x="2440504" y="4330618"/>
            <a:ext cx="994367" cy="994368"/>
          </a:xfrm>
          <a:prstGeom prst="rect">
            <a:avLst/>
          </a:prstGeom>
          <a:ln w="12700">
            <a:miter lim="400000"/>
          </a:ln>
        </p:spPr>
      </p:pic>
      <p:sp>
        <p:nvSpPr>
          <p:cNvPr id="234" name="Shape 234"/>
          <p:cNvSpPr/>
          <p:nvPr/>
        </p:nvSpPr>
        <p:spPr>
          <a:xfrm>
            <a:off x="2571139" y="5367640"/>
            <a:ext cx="733086" cy="44711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1800">
                <a:solidFill>
                  <a:srgbClr val="3382B0"/>
                </a:solidFill>
                <a:latin typeface="Avenir Book"/>
                <a:ea typeface="Avenir Book"/>
                <a:cs typeface="Avenir Book"/>
                <a:sym typeface="Avenir Book"/>
              </a:defRPr>
            </a:lvl1pPr>
          </a:lstStyle>
          <a:p>
            <a:r>
              <a:t>Users</a:t>
            </a:r>
          </a:p>
        </p:txBody>
      </p:sp>
      <p:sp>
        <p:nvSpPr>
          <p:cNvPr id="235" name="Shape 235"/>
          <p:cNvSpPr/>
          <p:nvPr/>
        </p:nvSpPr>
        <p:spPr>
          <a:xfrm>
            <a:off x="7485169" y="2402297"/>
            <a:ext cx="5178295" cy="5178295"/>
          </a:xfrm>
          <a:prstGeom prst="ellipse">
            <a:avLst/>
          </a:prstGeom>
          <a:solidFill>
            <a:srgbClr val="FFFFFF"/>
          </a:solidFill>
          <a:ln w="6350">
            <a:solidFill>
              <a:srgbClr val="3382B0"/>
            </a:solidFill>
            <a:miter lim="400000"/>
          </a:ln>
        </p:spPr>
        <p:txBody>
          <a:bodyPr lIns="50800" tIns="50800" rIns="50800" bIns="50800" anchor="ctr"/>
          <a:lstStyle/>
          <a:p>
            <a:pPr>
              <a:defRPr sz="2400">
                <a:solidFill>
                  <a:srgbClr val="FFFFFF"/>
                </a:solidFill>
              </a:defRPr>
            </a:pPr>
            <a:endParaRPr/>
          </a:p>
        </p:txBody>
      </p:sp>
      <p:sp>
        <p:nvSpPr>
          <p:cNvPr id="236" name="Shape 236"/>
          <p:cNvSpPr/>
          <p:nvPr/>
        </p:nvSpPr>
        <p:spPr>
          <a:xfrm>
            <a:off x="8313585" y="3230714"/>
            <a:ext cx="3521462" cy="3521462"/>
          </a:xfrm>
          <a:prstGeom prst="ellipse">
            <a:avLst/>
          </a:prstGeom>
          <a:ln w="28575">
            <a:solidFill>
              <a:srgbClr val="D6D6D6"/>
            </a:solidFill>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37" name="Shape 237"/>
          <p:cNvSpPr/>
          <p:nvPr/>
        </p:nvSpPr>
        <p:spPr>
          <a:xfrm>
            <a:off x="9822050" y="2540967"/>
            <a:ext cx="937857" cy="1149535"/>
          </a:xfrm>
          <a:prstGeom prst="rect">
            <a:avLst/>
          </a:prstGeom>
          <a:solidFill>
            <a:srgbClr val="FFFFFF"/>
          </a:solidFill>
          <a:ln w="12700">
            <a:miter lim="400000"/>
          </a:ln>
        </p:spPr>
        <p:txBody>
          <a:bodyPr lIns="45719" rIns="45719" anchor="ctr"/>
          <a:lstStyle/>
          <a:p>
            <a:pPr algn="l" defTabSz="914400">
              <a:defRPr sz="1800">
                <a:latin typeface="Calibri"/>
                <a:ea typeface="Calibri"/>
                <a:cs typeface="Calibri"/>
                <a:sym typeface="Calibri"/>
              </a:defRPr>
            </a:pPr>
            <a:endParaRPr/>
          </a:p>
        </p:txBody>
      </p:sp>
      <p:sp>
        <p:nvSpPr>
          <p:cNvPr id="238" name="Shape 238"/>
          <p:cNvSpPr/>
          <p:nvPr/>
        </p:nvSpPr>
        <p:spPr>
          <a:xfrm>
            <a:off x="11152286" y="3744469"/>
            <a:ext cx="1156434" cy="1213839"/>
          </a:xfrm>
          <a:prstGeom prst="rect">
            <a:avLst/>
          </a:prstGeom>
          <a:solidFill>
            <a:srgbClr val="FFFFFF"/>
          </a:solidFill>
          <a:ln w="12700">
            <a:miter lim="400000"/>
          </a:ln>
        </p:spPr>
        <p:txBody>
          <a:bodyPr lIns="45719" rIns="45719" anchor="ctr"/>
          <a:lstStyle/>
          <a:p>
            <a:pPr algn="l" defTabSz="914400">
              <a:defRPr sz="1800">
                <a:latin typeface="Calibri"/>
                <a:ea typeface="Calibri"/>
                <a:cs typeface="Calibri"/>
                <a:sym typeface="Calibri"/>
              </a:defRPr>
            </a:pPr>
            <a:endParaRPr/>
          </a:p>
        </p:txBody>
      </p:sp>
      <p:sp>
        <p:nvSpPr>
          <p:cNvPr id="239" name="Shape 239"/>
          <p:cNvSpPr/>
          <p:nvPr/>
        </p:nvSpPr>
        <p:spPr>
          <a:xfrm>
            <a:off x="10378332" y="5620956"/>
            <a:ext cx="1302148" cy="12140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34" y="3514"/>
                </a:lnTo>
                <a:lnTo>
                  <a:pt x="21600" y="21600"/>
                </a:lnTo>
                <a:lnTo>
                  <a:pt x="0" y="21600"/>
                </a:lnTo>
                <a:lnTo>
                  <a:pt x="0" y="0"/>
                </a:lnTo>
                <a:close/>
              </a:path>
            </a:pathLst>
          </a:custGeom>
          <a:solidFill>
            <a:srgbClr val="FFFFFF"/>
          </a:solidFill>
          <a:ln w="12700">
            <a:miter lim="400000"/>
          </a:ln>
        </p:spPr>
        <p:txBody>
          <a:bodyPr lIns="45719" rIns="45719" anchor="ctr"/>
          <a:lstStyle/>
          <a:p>
            <a:pPr algn="l" defTabSz="914400">
              <a:defRPr sz="1800">
                <a:latin typeface="Calibri"/>
                <a:ea typeface="Calibri"/>
                <a:cs typeface="Calibri"/>
                <a:sym typeface="Calibri"/>
              </a:defRPr>
            </a:pPr>
            <a:endParaRPr/>
          </a:p>
        </p:txBody>
      </p:sp>
      <p:sp>
        <p:nvSpPr>
          <p:cNvPr id="240" name="Shape 240"/>
          <p:cNvSpPr/>
          <p:nvPr/>
        </p:nvSpPr>
        <p:spPr>
          <a:xfrm>
            <a:off x="8426654" y="5589932"/>
            <a:ext cx="929086" cy="1009297"/>
          </a:xfrm>
          <a:custGeom>
            <a:avLst/>
            <a:gdLst/>
            <a:ahLst/>
            <a:cxnLst>
              <a:cxn ang="0">
                <a:pos x="wd2" y="hd2"/>
              </a:cxn>
              <a:cxn ang="5400000">
                <a:pos x="wd2" y="hd2"/>
              </a:cxn>
              <a:cxn ang="10800000">
                <a:pos x="wd2" y="hd2"/>
              </a:cxn>
              <a:cxn ang="16200000">
                <a:pos x="wd2" y="hd2"/>
              </a:cxn>
            </a:cxnLst>
            <a:rect l="0" t="0" r="r" b="b"/>
            <a:pathLst>
              <a:path w="21600" h="21600" extrusionOk="0">
                <a:moveTo>
                  <a:pt x="1495" y="1251"/>
                </a:moveTo>
                <a:lnTo>
                  <a:pt x="21600" y="0"/>
                </a:lnTo>
                <a:lnTo>
                  <a:pt x="21600" y="21600"/>
                </a:lnTo>
                <a:lnTo>
                  <a:pt x="0" y="21600"/>
                </a:lnTo>
                <a:lnTo>
                  <a:pt x="1495" y="1251"/>
                </a:lnTo>
                <a:close/>
              </a:path>
            </a:pathLst>
          </a:custGeom>
          <a:solidFill>
            <a:srgbClr val="FFFFFF"/>
          </a:solidFill>
          <a:ln w="12700">
            <a:miter lim="400000"/>
          </a:ln>
        </p:spPr>
        <p:txBody>
          <a:bodyPr lIns="45719" rIns="45719" anchor="ctr"/>
          <a:lstStyle/>
          <a:p>
            <a:pPr algn="l" defTabSz="914400">
              <a:defRPr sz="1800">
                <a:latin typeface="Calibri"/>
                <a:ea typeface="Calibri"/>
                <a:cs typeface="Calibri"/>
                <a:sym typeface="Calibri"/>
              </a:defRPr>
            </a:pPr>
            <a:endParaRPr/>
          </a:p>
        </p:txBody>
      </p:sp>
      <p:sp>
        <p:nvSpPr>
          <p:cNvPr id="241" name="Shape 241"/>
          <p:cNvSpPr/>
          <p:nvPr/>
        </p:nvSpPr>
        <p:spPr>
          <a:xfrm>
            <a:off x="8286808" y="6363756"/>
            <a:ext cx="1208756" cy="390193"/>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45719" rIns="45719"/>
          <a:lstStyle>
            <a:lvl1pPr defTabSz="914400">
              <a:defRPr sz="1000">
                <a:solidFill>
                  <a:srgbClr val="797979"/>
                </a:solidFill>
                <a:latin typeface="Calibri"/>
                <a:ea typeface="Calibri"/>
                <a:cs typeface="Calibri"/>
                <a:sym typeface="Calibri"/>
              </a:defRPr>
            </a:lvl1pPr>
          </a:lstStyle>
          <a:p>
            <a:r>
              <a:t>Increase customer/user base</a:t>
            </a:r>
          </a:p>
        </p:txBody>
      </p:sp>
      <p:pic>
        <p:nvPicPr>
          <p:cNvPr id="242" name="image10.png"/>
          <p:cNvPicPr>
            <a:picLocks noChangeAspect="1"/>
          </p:cNvPicPr>
          <p:nvPr/>
        </p:nvPicPr>
        <p:blipFill>
          <a:blip r:embed="rId4">
            <a:alphaModFix amt="60814"/>
            <a:extLst/>
          </a:blip>
          <a:srcRect l="9606" t="14034" b="14034"/>
          <a:stretch>
            <a:fillRect/>
          </a:stretch>
        </p:blipFill>
        <p:spPr>
          <a:xfrm>
            <a:off x="8426644" y="5589932"/>
            <a:ext cx="928990" cy="739242"/>
          </a:xfrm>
          <a:prstGeom prst="rect">
            <a:avLst/>
          </a:prstGeom>
          <a:ln w="12700">
            <a:miter lim="400000"/>
          </a:ln>
        </p:spPr>
      </p:pic>
      <p:sp>
        <p:nvSpPr>
          <p:cNvPr id="243" name="Shape 243"/>
          <p:cNvSpPr/>
          <p:nvPr/>
        </p:nvSpPr>
        <p:spPr>
          <a:xfrm>
            <a:off x="11292977" y="4725660"/>
            <a:ext cx="994173" cy="43892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45719" rIns="45719"/>
          <a:lstStyle>
            <a:lvl1pPr defTabSz="914400">
              <a:defRPr sz="1000">
                <a:solidFill>
                  <a:srgbClr val="797979"/>
                </a:solidFill>
                <a:latin typeface="Calibri"/>
                <a:ea typeface="Calibri"/>
                <a:cs typeface="Calibri"/>
                <a:sym typeface="Calibri"/>
              </a:defRPr>
            </a:lvl1pPr>
          </a:lstStyle>
          <a:p>
            <a:r>
              <a:t>Reduce call centre cost</a:t>
            </a:r>
          </a:p>
        </p:txBody>
      </p:sp>
      <p:pic>
        <p:nvPicPr>
          <p:cNvPr id="244" name="image11.png"/>
          <p:cNvPicPr>
            <a:picLocks noChangeAspect="1"/>
          </p:cNvPicPr>
          <p:nvPr/>
        </p:nvPicPr>
        <p:blipFill>
          <a:blip r:embed="rId5">
            <a:alphaModFix amt="60814"/>
            <a:extLst/>
          </a:blip>
          <a:stretch>
            <a:fillRect/>
          </a:stretch>
        </p:blipFill>
        <p:spPr>
          <a:xfrm>
            <a:off x="11361846" y="3809089"/>
            <a:ext cx="856435" cy="856436"/>
          </a:xfrm>
          <a:prstGeom prst="rect">
            <a:avLst/>
          </a:prstGeom>
          <a:ln w="12700">
            <a:miter lim="400000"/>
          </a:ln>
        </p:spPr>
      </p:pic>
      <p:sp>
        <p:nvSpPr>
          <p:cNvPr id="245" name="Shape 245"/>
          <p:cNvSpPr/>
          <p:nvPr/>
        </p:nvSpPr>
        <p:spPr>
          <a:xfrm>
            <a:off x="10343249" y="6566941"/>
            <a:ext cx="1348885" cy="37542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45719" rIns="45719"/>
          <a:lstStyle>
            <a:lvl1pPr defTabSz="914400">
              <a:defRPr sz="1000">
                <a:solidFill>
                  <a:srgbClr val="797979"/>
                </a:solidFill>
                <a:latin typeface="Calibri"/>
                <a:ea typeface="Calibri"/>
                <a:cs typeface="Calibri"/>
                <a:sym typeface="Calibri"/>
              </a:defRPr>
            </a:lvl1pPr>
          </a:lstStyle>
          <a:p>
            <a:r>
              <a:t>Enable users to use all features</a:t>
            </a:r>
          </a:p>
        </p:txBody>
      </p:sp>
      <p:pic>
        <p:nvPicPr>
          <p:cNvPr id="246" name="image12.png"/>
          <p:cNvPicPr>
            <a:picLocks noChangeAspect="1"/>
          </p:cNvPicPr>
          <p:nvPr/>
        </p:nvPicPr>
        <p:blipFill>
          <a:blip r:embed="rId6">
            <a:alphaModFix amt="60814"/>
            <a:extLst/>
          </a:blip>
          <a:stretch>
            <a:fillRect/>
          </a:stretch>
        </p:blipFill>
        <p:spPr>
          <a:xfrm>
            <a:off x="10640274" y="5709546"/>
            <a:ext cx="856435" cy="856436"/>
          </a:xfrm>
          <a:prstGeom prst="rect">
            <a:avLst/>
          </a:prstGeom>
          <a:ln w="12700">
            <a:miter lim="400000"/>
          </a:ln>
        </p:spPr>
      </p:pic>
      <p:grpSp>
        <p:nvGrpSpPr>
          <p:cNvPr id="253" name="Group 253"/>
          <p:cNvGrpSpPr/>
          <p:nvPr/>
        </p:nvGrpSpPr>
        <p:grpSpPr>
          <a:xfrm>
            <a:off x="7621668" y="3676899"/>
            <a:ext cx="1802159" cy="1278709"/>
            <a:chOff x="-190500" y="0"/>
            <a:chExt cx="1802158" cy="1278708"/>
          </a:xfrm>
        </p:grpSpPr>
        <p:sp>
          <p:nvSpPr>
            <p:cNvPr id="247" name="Shape 247"/>
            <p:cNvSpPr/>
            <p:nvPr/>
          </p:nvSpPr>
          <p:spPr>
            <a:xfrm>
              <a:off x="222608" y="30752"/>
              <a:ext cx="1389051" cy="1164165"/>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sp>
          <p:nvSpPr>
            <p:cNvPr id="248" name="Shape 248"/>
            <p:cNvSpPr/>
            <p:nvPr/>
          </p:nvSpPr>
          <p:spPr>
            <a:xfrm>
              <a:off x="-190500" y="839785"/>
              <a:ext cx="1693701" cy="438924"/>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defTabSz="914400">
                <a:defRPr sz="1000">
                  <a:solidFill>
                    <a:srgbClr val="797979"/>
                  </a:solidFill>
                  <a:latin typeface="Calibri"/>
                  <a:ea typeface="Calibri"/>
                  <a:cs typeface="Calibri"/>
                  <a:sym typeface="Calibri"/>
                </a:defRPr>
              </a:lvl1pPr>
            </a:lstStyle>
            <a:p>
              <a:r>
                <a:t>Push customers to use online banking</a:t>
              </a:r>
            </a:p>
          </p:txBody>
        </p:sp>
        <p:pic>
          <p:nvPicPr>
            <p:cNvPr id="249" name="image13.png"/>
            <p:cNvPicPr>
              <a:picLocks noChangeAspect="1"/>
            </p:cNvPicPr>
            <p:nvPr/>
          </p:nvPicPr>
          <p:blipFill>
            <a:blip r:embed="rId7">
              <a:alphaModFix amt="90000"/>
              <a:extLst/>
            </a:blip>
            <a:stretch>
              <a:fillRect/>
            </a:stretch>
          </p:blipFill>
          <p:spPr>
            <a:xfrm>
              <a:off x="308410" y="0"/>
              <a:ext cx="856435" cy="856435"/>
            </a:xfrm>
            <a:prstGeom prst="rect">
              <a:avLst/>
            </a:prstGeom>
            <a:ln w="12700" cap="flat">
              <a:noFill/>
              <a:miter lim="400000"/>
            </a:ln>
            <a:effectLst/>
          </p:spPr>
        </p:pic>
        <p:sp>
          <p:nvSpPr>
            <p:cNvPr id="250" name="Shape 250"/>
            <p:cNvSpPr/>
            <p:nvPr/>
          </p:nvSpPr>
          <p:spPr>
            <a:xfrm>
              <a:off x="59636" y="324865"/>
              <a:ext cx="428218" cy="428218"/>
            </a:xfrm>
            <a:prstGeom prst="rect">
              <a:avLst/>
            </a:prstGeom>
            <a:solidFill>
              <a:srgbClr val="FFFFFF"/>
            </a:solidFill>
            <a:ln w="12700" cap="flat">
              <a:noFill/>
              <a:miter lim="400000"/>
            </a:ln>
            <a:effectLst/>
          </p:spPr>
          <p:txBody>
            <a:bodyPr wrap="square" lIns="45719" tIns="45719" rIns="45719" bIns="45719" numCol="1" anchor="ctr">
              <a:noAutofit/>
            </a:bodyPr>
            <a:lstStyle/>
            <a:p>
              <a:pPr algn="l" defTabSz="914400">
                <a:defRPr sz="1800">
                  <a:latin typeface="Calibri"/>
                  <a:ea typeface="Calibri"/>
                  <a:cs typeface="Calibri"/>
                  <a:sym typeface="Calibri"/>
                </a:defRPr>
              </a:pPr>
              <a:endParaRPr/>
            </a:p>
          </p:txBody>
        </p:sp>
        <p:pic>
          <p:nvPicPr>
            <p:cNvPr id="251" name="image14.png"/>
            <p:cNvPicPr>
              <a:picLocks noChangeAspect="1"/>
            </p:cNvPicPr>
            <p:nvPr/>
          </p:nvPicPr>
          <p:blipFill>
            <a:blip r:embed="rId8">
              <a:alphaModFix amt="90000"/>
              <a:extLst/>
            </a:blip>
            <a:stretch>
              <a:fillRect/>
            </a:stretch>
          </p:blipFill>
          <p:spPr>
            <a:xfrm>
              <a:off x="59636" y="324865"/>
              <a:ext cx="428218" cy="428218"/>
            </a:xfrm>
            <a:prstGeom prst="rect">
              <a:avLst/>
            </a:prstGeom>
            <a:ln w="12700" cap="flat">
              <a:noFill/>
              <a:miter lim="400000"/>
            </a:ln>
            <a:effectLst/>
          </p:spPr>
        </p:pic>
        <p:pic>
          <p:nvPicPr>
            <p:cNvPr id="252" name="image15.png"/>
            <p:cNvPicPr>
              <a:picLocks noChangeAspect="1"/>
            </p:cNvPicPr>
            <p:nvPr/>
          </p:nvPicPr>
          <p:blipFill>
            <a:blip r:embed="rId9">
              <a:alphaModFix amt="90000"/>
              <a:extLst/>
            </a:blip>
            <a:srcRect l="23625" t="11812" r="29125"/>
            <a:stretch>
              <a:fillRect/>
            </a:stretch>
          </p:blipFill>
          <p:spPr>
            <a:xfrm flipH="1">
              <a:off x="1044666" y="391915"/>
              <a:ext cx="202331" cy="377630"/>
            </a:xfrm>
            <a:prstGeom prst="rect">
              <a:avLst/>
            </a:prstGeom>
            <a:ln w="12700" cap="flat">
              <a:noFill/>
              <a:miter lim="400000"/>
            </a:ln>
            <a:effectLst/>
          </p:spPr>
        </p:pic>
      </p:grpSp>
      <p:sp>
        <p:nvSpPr>
          <p:cNvPr id="254" name="Shape 254"/>
          <p:cNvSpPr/>
          <p:nvPr/>
        </p:nvSpPr>
        <p:spPr>
          <a:xfrm>
            <a:off x="9616535" y="3447694"/>
            <a:ext cx="1348885" cy="438924"/>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lvl1pPr defTabSz="914400">
              <a:defRPr sz="1000">
                <a:solidFill>
                  <a:srgbClr val="797979"/>
                </a:solidFill>
                <a:latin typeface="Calibri"/>
                <a:ea typeface="Calibri"/>
                <a:cs typeface="Calibri"/>
                <a:sym typeface="Calibri"/>
              </a:defRPr>
            </a:lvl1pPr>
          </a:lstStyle>
          <a:p>
            <a:r>
              <a:t>Enable up-sell/cross sell</a:t>
            </a:r>
          </a:p>
        </p:txBody>
      </p:sp>
      <p:pic>
        <p:nvPicPr>
          <p:cNvPr id="255" name="image16.png"/>
          <p:cNvPicPr>
            <a:picLocks noChangeAspect="1"/>
          </p:cNvPicPr>
          <p:nvPr/>
        </p:nvPicPr>
        <p:blipFill>
          <a:blip r:embed="rId10">
            <a:alphaModFix amt="60814"/>
            <a:extLst/>
          </a:blip>
          <a:stretch>
            <a:fillRect/>
          </a:stretch>
        </p:blipFill>
        <p:spPr>
          <a:xfrm>
            <a:off x="9839377" y="2655365"/>
            <a:ext cx="856435" cy="856435"/>
          </a:xfrm>
          <a:prstGeom prst="rect">
            <a:avLst/>
          </a:prstGeom>
          <a:ln w="12700">
            <a:miter lim="400000"/>
          </a:ln>
        </p:spPr>
      </p:pic>
      <p:sp>
        <p:nvSpPr>
          <p:cNvPr id="256" name="Shape 256"/>
          <p:cNvSpPr/>
          <p:nvPr/>
        </p:nvSpPr>
        <p:spPr>
          <a:xfrm>
            <a:off x="9762529" y="5367640"/>
            <a:ext cx="733087" cy="44711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1800">
                <a:solidFill>
                  <a:srgbClr val="3382B0"/>
                </a:solidFill>
                <a:latin typeface="Avenir Book"/>
                <a:ea typeface="Avenir Book"/>
                <a:cs typeface="Avenir Book"/>
                <a:sym typeface="Avenir Book"/>
              </a:defRPr>
            </a:lvl1pPr>
          </a:lstStyle>
          <a:p>
            <a:r>
              <a:t>Bank </a:t>
            </a:r>
          </a:p>
        </p:txBody>
      </p:sp>
      <p:pic>
        <p:nvPicPr>
          <p:cNvPr id="257" name="ic_account_balance_2x.png"/>
          <p:cNvPicPr>
            <a:picLocks noChangeAspect="1"/>
          </p:cNvPicPr>
          <p:nvPr/>
        </p:nvPicPr>
        <p:blipFill>
          <a:blip r:embed="rId11">
            <a:alphaModFix amt="60000"/>
            <a:extLst/>
          </a:blip>
          <a:stretch>
            <a:fillRect/>
          </a:stretch>
        </p:blipFill>
        <p:spPr>
          <a:xfrm>
            <a:off x="9633684" y="4334014"/>
            <a:ext cx="990778" cy="990777"/>
          </a:xfrm>
          <a:prstGeom prst="rect">
            <a:avLst/>
          </a:prstGeom>
          <a:ln w="12700">
            <a:miter lim="400000"/>
          </a:ln>
        </p:spPr>
      </p:pic>
      <p:sp>
        <p:nvSpPr>
          <p:cNvPr id="258" name="Shape 258"/>
          <p:cNvSpPr/>
          <p:nvPr/>
        </p:nvSpPr>
        <p:spPr>
          <a:xfrm>
            <a:off x="5644901" y="4991444"/>
            <a:ext cx="1714998" cy="1"/>
          </a:xfrm>
          <a:prstGeom prst="line">
            <a:avLst/>
          </a:prstGeom>
          <a:ln w="6350">
            <a:solidFill>
              <a:srgbClr val="3382B0"/>
            </a:solidFill>
            <a:miter lim="400000"/>
            <a:tailEnd type="triangle"/>
          </a:ln>
        </p:spPr>
        <p:txBody>
          <a:bodyPr lIns="50800" tIns="50800" rIns="50800" bIns="50800" anchor="ctr"/>
          <a:lstStyle/>
          <a:p>
            <a:pPr>
              <a:defRPr sz="2400"/>
            </a:pPr>
            <a:endParaRPr/>
          </a:p>
        </p:txBody>
      </p:sp>
      <p:sp>
        <p:nvSpPr>
          <p:cNvPr id="259" name="Shape 259"/>
          <p:cNvSpPr/>
          <p:nvPr/>
        </p:nvSpPr>
        <p:spPr>
          <a:xfrm>
            <a:off x="5334129" y="6196180"/>
            <a:ext cx="2336542" cy="1"/>
          </a:xfrm>
          <a:prstGeom prst="line">
            <a:avLst/>
          </a:prstGeom>
          <a:ln w="6350">
            <a:solidFill>
              <a:srgbClr val="3382B0"/>
            </a:solidFill>
            <a:miter lim="400000"/>
            <a:tailEnd type="triangle"/>
          </a:ln>
        </p:spPr>
        <p:txBody>
          <a:bodyPr lIns="50800" tIns="50800" rIns="50800" bIns="50800" anchor="ctr"/>
          <a:lstStyle/>
          <a:p>
            <a:pPr>
              <a:defRPr sz="2400"/>
            </a:pPr>
            <a:endParaRPr/>
          </a:p>
        </p:txBody>
      </p:sp>
      <p:sp>
        <p:nvSpPr>
          <p:cNvPr id="260" name="Shape 260"/>
          <p:cNvSpPr/>
          <p:nvPr/>
        </p:nvSpPr>
        <p:spPr>
          <a:xfrm>
            <a:off x="4225583" y="7394157"/>
            <a:ext cx="4553634" cy="1"/>
          </a:xfrm>
          <a:prstGeom prst="line">
            <a:avLst/>
          </a:prstGeom>
          <a:ln w="6350">
            <a:solidFill>
              <a:srgbClr val="3382B0"/>
            </a:solidFill>
            <a:miter lim="400000"/>
            <a:tailEnd type="triangle"/>
          </a:ln>
        </p:spPr>
        <p:txBody>
          <a:bodyPr lIns="50800" tIns="50800" rIns="50800" bIns="50800" anchor="ctr"/>
          <a:lstStyle/>
          <a:p>
            <a:pPr>
              <a:defRPr sz="2400"/>
            </a:pPr>
            <a:endParaRPr/>
          </a:p>
        </p:txBody>
      </p:sp>
      <p:sp>
        <p:nvSpPr>
          <p:cNvPr id="261" name="Shape 261"/>
          <p:cNvSpPr/>
          <p:nvPr/>
        </p:nvSpPr>
        <p:spPr>
          <a:xfrm>
            <a:off x="5334129" y="3800226"/>
            <a:ext cx="2336542" cy="1"/>
          </a:xfrm>
          <a:prstGeom prst="line">
            <a:avLst/>
          </a:prstGeom>
          <a:ln w="6350">
            <a:solidFill>
              <a:srgbClr val="3382B0"/>
            </a:solidFill>
            <a:miter lim="400000"/>
            <a:tailEnd type="triangle"/>
          </a:ln>
        </p:spPr>
        <p:txBody>
          <a:bodyPr lIns="50800" tIns="50800" rIns="50800" bIns="50800" anchor="ctr"/>
          <a:lstStyle/>
          <a:p>
            <a:pPr>
              <a:defRPr sz="2400"/>
            </a:pPr>
            <a:endParaRPr/>
          </a:p>
        </p:txBody>
      </p:sp>
      <p:sp>
        <p:nvSpPr>
          <p:cNvPr id="262" name="Shape 262"/>
          <p:cNvSpPr/>
          <p:nvPr/>
        </p:nvSpPr>
        <p:spPr>
          <a:xfrm>
            <a:off x="4225583" y="2602250"/>
            <a:ext cx="4553634" cy="1"/>
          </a:xfrm>
          <a:prstGeom prst="line">
            <a:avLst/>
          </a:prstGeom>
          <a:ln w="6350">
            <a:solidFill>
              <a:srgbClr val="3382B0"/>
            </a:solidFill>
            <a:miter lim="400000"/>
            <a:tailEnd type="triangle"/>
          </a:ln>
        </p:spPr>
        <p:txBody>
          <a:bodyPr lIns="50800" tIns="50800" rIns="50800" bIns="50800" anchor="ctr"/>
          <a:lstStyle/>
          <a:p>
            <a:pPr>
              <a:defRPr sz="2400"/>
            </a:pPr>
            <a:endParaRPr/>
          </a:p>
        </p:txBody>
      </p:sp>
      <p:sp>
        <p:nvSpPr>
          <p:cNvPr id="263" name="Shape 263"/>
          <p:cNvSpPr/>
          <p:nvPr/>
        </p:nvSpPr>
        <p:spPr>
          <a:xfrm>
            <a:off x="5953759" y="6029811"/>
            <a:ext cx="1097281" cy="339091"/>
          </a:xfrm>
          <a:prstGeom prst="rect">
            <a:avLst/>
          </a:prstGeom>
          <a:solidFill>
            <a:srgbClr val="FFFFFF"/>
          </a:solidFill>
          <a:ln w="6350">
            <a:solidFill>
              <a:srgbClr val="28B3A2"/>
            </a:solidFill>
            <a:miter lim="400000"/>
          </a:ln>
          <a:extLst>
            <a:ext uri="{C572A759-6A51-4108-AA02-DFA0A04FC94B}">
              <ma14:wrappingTextBoxFlag xmlns="" xmlns:ma14="http://schemas.microsoft.com/office/mac/drawingml/2011/main" val="1"/>
            </a:ext>
          </a:extLst>
        </p:spPr>
        <p:txBody>
          <a:bodyPr lIns="45719" rIns="45719">
            <a:spAutoFit/>
          </a:bodyPr>
          <a:lstStyle>
            <a:lvl1pPr defTabSz="914400">
              <a:defRPr sz="1600">
                <a:solidFill>
                  <a:srgbClr val="3382B0"/>
                </a:solidFill>
                <a:latin typeface="Calibri"/>
                <a:ea typeface="Calibri"/>
                <a:cs typeface="Calibri"/>
                <a:sym typeface="Calibri"/>
              </a:defRPr>
            </a:lvl1pPr>
          </a:lstStyle>
          <a:p>
            <a:r>
              <a:t>Tablets</a:t>
            </a:r>
          </a:p>
        </p:txBody>
      </p:sp>
      <p:sp>
        <p:nvSpPr>
          <p:cNvPr id="264" name="Shape 264"/>
          <p:cNvSpPr/>
          <p:nvPr/>
        </p:nvSpPr>
        <p:spPr>
          <a:xfrm>
            <a:off x="5953759" y="4825074"/>
            <a:ext cx="1097281" cy="339091"/>
          </a:xfrm>
          <a:prstGeom prst="rect">
            <a:avLst/>
          </a:prstGeom>
          <a:solidFill>
            <a:srgbClr val="FFFFFF"/>
          </a:solidFill>
          <a:ln w="6350">
            <a:solidFill>
              <a:srgbClr val="28B3A2"/>
            </a:solidFill>
            <a:miter lim="400000"/>
          </a:ln>
          <a:extLst>
            <a:ext uri="{C572A759-6A51-4108-AA02-DFA0A04FC94B}">
              <ma14:wrappingTextBoxFlag xmlns="" xmlns:ma14="http://schemas.microsoft.com/office/mac/drawingml/2011/main" val="1"/>
            </a:ext>
          </a:extLst>
        </p:spPr>
        <p:txBody>
          <a:bodyPr lIns="45719" rIns="45719">
            <a:spAutoFit/>
          </a:bodyPr>
          <a:lstStyle>
            <a:lvl1pPr defTabSz="914400">
              <a:defRPr sz="1600">
                <a:solidFill>
                  <a:srgbClr val="3382B0"/>
                </a:solidFill>
                <a:latin typeface="Calibri"/>
                <a:ea typeface="Calibri"/>
                <a:cs typeface="Calibri"/>
                <a:sym typeface="Calibri"/>
              </a:defRPr>
            </a:lvl1pPr>
          </a:lstStyle>
          <a:p>
            <a:r>
              <a:t>Mobile</a:t>
            </a:r>
          </a:p>
        </p:txBody>
      </p:sp>
      <p:sp>
        <p:nvSpPr>
          <p:cNvPr id="265" name="Shape 265"/>
          <p:cNvSpPr/>
          <p:nvPr/>
        </p:nvSpPr>
        <p:spPr>
          <a:xfrm>
            <a:off x="5953759" y="7227788"/>
            <a:ext cx="1097281" cy="339091"/>
          </a:xfrm>
          <a:prstGeom prst="rect">
            <a:avLst/>
          </a:prstGeom>
          <a:solidFill>
            <a:srgbClr val="FFFFFF"/>
          </a:solidFill>
          <a:ln w="6350">
            <a:solidFill>
              <a:srgbClr val="28B3A2"/>
            </a:solidFill>
            <a:miter lim="400000"/>
          </a:ln>
          <a:extLst>
            <a:ext uri="{C572A759-6A51-4108-AA02-DFA0A04FC94B}">
              <ma14:wrappingTextBoxFlag xmlns="" xmlns:ma14="http://schemas.microsoft.com/office/mac/drawingml/2011/main" val="1"/>
            </a:ext>
          </a:extLst>
        </p:spPr>
        <p:txBody>
          <a:bodyPr lIns="45719" rIns="45719">
            <a:spAutoFit/>
          </a:bodyPr>
          <a:lstStyle>
            <a:lvl1pPr defTabSz="914400">
              <a:defRPr sz="1600">
                <a:solidFill>
                  <a:srgbClr val="3382B0"/>
                </a:solidFill>
                <a:latin typeface="Calibri"/>
                <a:ea typeface="Calibri"/>
                <a:cs typeface="Calibri"/>
                <a:sym typeface="Calibri"/>
              </a:defRPr>
            </a:lvl1pPr>
          </a:lstStyle>
          <a:p>
            <a:r>
              <a:t>Kiosks</a:t>
            </a:r>
          </a:p>
        </p:txBody>
      </p:sp>
      <p:sp>
        <p:nvSpPr>
          <p:cNvPr id="266" name="Shape 266"/>
          <p:cNvSpPr/>
          <p:nvPr/>
        </p:nvSpPr>
        <p:spPr>
          <a:xfrm>
            <a:off x="5953759" y="2435879"/>
            <a:ext cx="1097281" cy="339091"/>
          </a:xfrm>
          <a:prstGeom prst="rect">
            <a:avLst/>
          </a:prstGeom>
          <a:solidFill>
            <a:srgbClr val="FFFFFF"/>
          </a:solidFill>
          <a:ln w="6350">
            <a:solidFill>
              <a:srgbClr val="28B3A2"/>
            </a:solidFill>
            <a:miter lim="400000"/>
          </a:ln>
          <a:extLst>
            <a:ext uri="{C572A759-6A51-4108-AA02-DFA0A04FC94B}">
              <ma14:wrappingTextBoxFlag xmlns="" xmlns:ma14="http://schemas.microsoft.com/office/mac/drawingml/2011/main" val="1"/>
            </a:ext>
          </a:extLst>
        </p:spPr>
        <p:txBody>
          <a:bodyPr lIns="45719" rIns="45719">
            <a:spAutoFit/>
          </a:bodyPr>
          <a:lstStyle>
            <a:lvl1pPr defTabSz="914400">
              <a:defRPr sz="1600">
                <a:solidFill>
                  <a:srgbClr val="3382B0"/>
                </a:solidFill>
                <a:latin typeface="Calibri"/>
                <a:ea typeface="Calibri"/>
                <a:cs typeface="Calibri"/>
                <a:sym typeface="Calibri"/>
              </a:defRPr>
            </a:lvl1pPr>
          </a:lstStyle>
          <a:p>
            <a:r>
              <a:t>Desktop</a:t>
            </a:r>
          </a:p>
        </p:txBody>
      </p:sp>
      <p:sp>
        <p:nvSpPr>
          <p:cNvPr id="267" name="Shape 267"/>
          <p:cNvSpPr/>
          <p:nvPr/>
        </p:nvSpPr>
        <p:spPr>
          <a:xfrm>
            <a:off x="5953759" y="3633856"/>
            <a:ext cx="1097281" cy="339091"/>
          </a:xfrm>
          <a:prstGeom prst="rect">
            <a:avLst/>
          </a:prstGeom>
          <a:solidFill>
            <a:srgbClr val="FFFFFF"/>
          </a:solidFill>
          <a:ln w="6350">
            <a:solidFill>
              <a:srgbClr val="28B3A2"/>
            </a:solidFill>
            <a:miter lim="400000"/>
          </a:ln>
          <a:extLst>
            <a:ext uri="{C572A759-6A51-4108-AA02-DFA0A04FC94B}">
              <ma14:wrappingTextBoxFlag xmlns="" xmlns:ma14="http://schemas.microsoft.com/office/mac/drawingml/2011/main" val="1"/>
            </a:ext>
          </a:extLst>
        </p:spPr>
        <p:txBody>
          <a:bodyPr lIns="45719" rIns="45719">
            <a:spAutoFit/>
          </a:bodyPr>
          <a:lstStyle>
            <a:lvl1pPr defTabSz="914400">
              <a:defRPr sz="1600">
                <a:solidFill>
                  <a:srgbClr val="3382B0"/>
                </a:solidFill>
                <a:latin typeface="Calibri"/>
                <a:ea typeface="Calibri"/>
                <a:cs typeface="Calibri"/>
                <a:sym typeface="Calibri"/>
              </a:defRPr>
            </a:lvl1pPr>
          </a:lstStyle>
          <a:p>
            <a:r>
              <a:t>IVR</a:t>
            </a:r>
          </a:p>
        </p:txBody>
      </p:sp>
      <p:sp>
        <p:nvSpPr>
          <p:cNvPr id="268" name="Shape 268"/>
          <p:cNvSpPr/>
          <p:nvPr/>
        </p:nvSpPr>
        <p:spPr>
          <a:xfrm>
            <a:off x="293550" y="8585025"/>
            <a:ext cx="12535175" cy="104551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defRPr sz="1600">
                <a:solidFill>
                  <a:srgbClr val="212121"/>
                </a:solidFill>
                <a:latin typeface="Avenir Book"/>
                <a:ea typeface="Avenir Book"/>
                <a:cs typeface="Avenir Book"/>
                <a:sym typeface="Avenir Book"/>
              </a:defRPr>
            </a:lvl1pPr>
          </a:lstStyle>
          <a:p>
            <a:r>
              <a:t>Since FLEXCUBE is an off-the-shelf, white labeled product, it was critical to understand needs and behavior of both banks and  end-users</a:t>
            </a:r>
          </a:p>
        </p:txBody>
      </p:sp>
      <p:sp>
        <p:nvSpPr>
          <p:cNvPr id="269" name="Shape 269"/>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3.1</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p:nvPr/>
        </p:nvSpPr>
        <p:spPr>
          <a:xfrm>
            <a:off x="-21681" y="1665335"/>
            <a:ext cx="13048162" cy="8088265"/>
          </a:xfrm>
          <a:prstGeom prst="rect">
            <a:avLst/>
          </a:prstGeom>
          <a:solidFill>
            <a:srgbClr val="EBEBEB"/>
          </a:solidFill>
          <a:ln w="12700">
            <a:miter lim="400000"/>
          </a:ln>
        </p:spPr>
        <p:txBody>
          <a:bodyPr lIns="45719" rIns="45719" anchor="ctr"/>
          <a:lstStyle/>
          <a:p>
            <a:pPr defTabSz="914400">
              <a:defRPr sz="1800">
                <a:solidFill>
                  <a:srgbClr val="FFFFFF"/>
                </a:solidFill>
                <a:latin typeface="Calibri"/>
                <a:ea typeface="Calibri"/>
                <a:cs typeface="Calibri"/>
                <a:sym typeface="Calibri"/>
              </a:defRPr>
            </a:pPr>
            <a:endParaRPr/>
          </a:p>
        </p:txBody>
      </p:sp>
      <p:sp>
        <p:nvSpPr>
          <p:cNvPr id="272" name="Shape 272"/>
          <p:cNvSpPr/>
          <p:nvPr/>
        </p:nvSpPr>
        <p:spPr>
          <a:xfrm>
            <a:off x="2387600" y="603250"/>
            <a:ext cx="8229600"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spcBef>
                <a:spcPts val="400"/>
              </a:spcBef>
              <a:defRPr sz="3400">
                <a:solidFill>
                  <a:srgbClr val="3382B0"/>
                </a:solidFill>
                <a:latin typeface="Avenir Heavy"/>
                <a:ea typeface="Avenir Heavy"/>
                <a:cs typeface="Avenir Heavy"/>
                <a:sym typeface="Avenir Heavy"/>
              </a:defRPr>
            </a:lvl1pPr>
          </a:lstStyle>
          <a:p>
            <a:r>
              <a:t>User Research</a:t>
            </a:r>
          </a:p>
        </p:txBody>
      </p:sp>
      <p:sp>
        <p:nvSpPr>
          <p:cNvPr id="273" name="Shape 273"/>
          <p:cNvSpPr/>
          <p:nvPr/>
        </p:nvSpPr>
        <p:spPr>
          <a:xfrm>
            <a:off x="8980" y="1652635"/>
            <a:ext cx="12986840" cy="1"/>
          </a:xfrm>
          <a:prstGeom prst="line">
            <a:avLst/>
          </a:prstGeom>
          <a:ln w="25400">
            <a:solidFill>
              <a:srgbClr val="3382B0"/>
            </a:solidFill>
            <a:miter lim="400000"/>
          </a:ln>
        </p:spPr>
        <p:txBody>
          <a:bodyPr lIns="50800" tIns="50800" rIns="50800" bIns="50800" anchor="ctr"/>
          <a:lstStyle/>
          <a:p>
            <a:pPr>
              <a:defRPr sz="2400"/>
            </a:pPr>
            <a:endParaRPr/>
          </a:p>
        </p:txBody>
      </p:sp>
      <p:pic>
        <p:nvPicPr>
          <p:cNvPr id="274" name="IMG_0711.jpg"/>
          <p:cNvPicPr>
            <a:picLocks noChangeAspect="1"/>
          </p:cNvPicPr>
          <p:nvPr/>
        </p:nvPicPr>
        <p:blipFill>
          <a:blip r:embed="rId2">
            <a:extLst/>
          </a:blip>
          <a:srcRect l="22836" t="15136" r="52155" b="31205"/>
          <a:stretch>
            <a:fillRect/>
          </a:stretch>
        </p:blipFill>
        <p:spPr>
          <a:xfrm>
            <a:off x="272578" y="4715539"/>
            <a:ext cx="1670347" cy="4778619"/>
          </a:xfrm>
          <a:prstGeom prst="rect">
            <a:avLst/>
          </a:prstGeom>
          <a:ln w="12700">
            <a:miter lim="400000"/>
          </a:ln>
        </p:spPr>
      </p:pic>
      <p:pic>
        <p:nvPicPr>
          <p:cNvPr id="275" name="IMG_0711.jpg"/>
          <p:cNvPicPr>
            <a:picLocks noChangeAspect="1"/>
          </p:cNvPicPr>
          <p:nvPr/>
        </p:nvPicPr>
        <p:blipFill>
          <a:blip r:embed="rId2">
            <a:extLst/>
          </a:blip>
          <a:srcRect l="46686" t="12865" r="26346" b="7714"/>
          <a:stretch>
            <a:fillRect/>
          </a:stretch>
        </p:blipFill>
        <p:spPr>
          <a:xfrm>
            <a:off x="2104655" y="2207289"/>
            <a:ext cx="1855681" cy="7286920"/>
          </a:xfrm>
          <a:prstGeom prst="rect">
            <a:avLst/>
          </a:prstGeom>
          <a:ln w="12700">
            <a:miter lim="400000"/>
          </a:ln>
        </p:spPr>
      </p:pic>
      <p:pic>
        <p:nvPicPr>
          <p:cNvPr id="276" name="IMG_0707.jpg"/>
          <p:cNvPicPr>
            <a:picLocks noChangeAspect="1"/>
          </p:cNvPicPr>
          <p:nvPr/>
        </p:nvPicPr>
        <p:blipFill>
          <a:blip r:embed="rId3">
            <a:extLst/>
          </a:blip>
          <a:srcRect l="37187" t="2754" r="14739" b="50495"/>
          <a:stretch>
            <a:fillRect/>
          </a:stretch>
        </p:blipFill>
        <p:spPr>
          <a:xfrm>
            <a:off x="5351333" y="2204157"/>
            <a:ext cx="2151808" cy="2790116"/>
          </a:xfrm>
          <a:prstGeom prst="rect">
            <a:avLst/>
          </a:prstGeom>
          <a:ln w="12700">
            <a:miter lim="400000"/>
          </a:ln>
        </p:spPr>
      </p:pic>
      <p:pic>
        <p:nvPicPr>
          <p:cNvPr id="277" name="IMG_0708.jpg"/>
          <p:cNvPicPr>
            <a:picLocks noChangeAspect="1"/>
          </p:cNvPicPr>
          <p:nvPr/>
        </p:nvPicPr>
        <p:blipFill>
          <a:blip r:embed="rId4">
            <a:extLst/>
          </a:blip>
          <a:srcRect l="20395" r="20395" b="9828"/>
          <a:stretch>
            <a:fillRect/>
          </a:stretch>
        </p:blipFill>
        <p:spPr>
          <a:xfrm>
            <a:off x="5355476" y="5103286"/>
            <a:ext cx="2162412" cy="4390974"/>
          </a:xfrm>
          <a:prstGeom prst="rect">
            <a:avLst/>
          </a:prstGeom>
          <a:ln w="12700">
            <a:miter lim="400000"/>
          </a:ln>
        </p:spPr>
      </p:pic>
      <p:pic>
        <p:nvPicPr>
          <p:cNvPr id="278" name="IMG_0709.jpg"/>
          <p:cNvPicPr>
            <a:picLocks noChangeAspect="1"/>
          </p:cNvPicPr>
          <p:nvPr/>
        </p:nvPicPr>
        <p:blipFill>
          <a:blip r:embed="rId5">
            <a:extLst/>
          </a:blip>
          <a:srcRect l="19877" r="26957" b="48425"/>
          <a:stretch>
            <a:fillRect/>
          </a:stretch>
        </p:blipFill>
        <p:spPr>
          <a:xfrm>
            <a:off x="7688327" y="2392432"/>
            <a:ext cx="3394786" cy="4390907"/>
          </a:xfrm>
          <a:prstGeom prst="rect">
            <a:avLst/>
          </a:prstGeom>
          <a:ln w="12700">
            <a:miter lim="400000"/>
          </a:ln>
        </p:spPr>
      </p:pic>
      <p:pic>
        <p:nvPicPr>
          <p:cNvPr id="279" name="IMG_0710.jpg"/>
          <p:cNvPicPr>
            <a:picLocks noChangeAspect="1"/>
          </p:cNvPicPr>
          <p:nvPr/>
        </p:nvPicPr>
        <p:blipFill>
          <a:blip r:embed="rId6">
            <a:extLst/>
          </a:blip>
          <a:srcRect l="49092" t="2344" r="21030" b="68260"/>
          <a:stretch>
            <a:fillRect/>
          </a:stretch>
        </p:blipFill>
        <p:spPr>
          <a:xfrm>
            <a:off x="11230650" y="7511920"/>
            <a:ext cx="1511163" cy="1982455"/>
          </a:xfrm>
          <a:prstGeom prst="rect">
            <a:avLst/>
          </a:prstGeom>
          <a:ln w="12700">
            <a:miter lim="400000"/>
          </a:ln>
        </p:spPr>
      </p:pic>
      <p:pic>
        <p:nvPicPr>
          <p:cNvPr id="280" name="IMG_0709.jpg"/>
          <p:cNvPicPr>
            <a:picLocks noChangeAspect="1"/>
          </p:cNvPicPr>
          <p:nvPr/>
        </p:nvPicPr>
        <p:blipFill>
          <a:blip r:embed="rId5">
            <a:extLst/>
          </a:blip>
          <a:srcRect l="18759" t="55812" r="23394" b="11421"/>
          <a:stretch>
            <a:fillRect/>
          </a:stretch>
        </p:blipFill>
        <p:spPr>
          <a:xfrm>
            <a:off x="7671139" y="6917401"/>
            <a:ext cx="3411920" cy="2576828"/>
          </a:xfrm>
          <a:prstGeom prst="rect">
            <a:avLst/>
          </a:prstGeom>
          <a:ln w="12700">
            <a:miter lim="400000"/>
          </a:ln>
        </p:spPr>
      </p:pic>
      <p:pic>
        <p:nvPicPr>
          <p:cNvPr id="281" name="IMG_0707.jpg"/>
          <p:cNvPicPr>
            <a:picLocks noChangeAspect="1"/>
          </p:cNvPicPr>
          <p:nvPr/>
        </p:nvPicPr>
        <p:blipFill>
          <a:blip r:embed="rId3">
            <a:extLst/>
          </a:blip>
          <a:srcRect l="21125" t="2754" r="58042" b="12921"/>
          <a:stretch>
            <a:fillRect/>
          </a:stretch>
        </p:blipFill>
        <p:spPr>
          <a:xfrm>
            <a:off x="4083991" y="3459429"/>
            <a:ext cx="1118200" cy="6034867"/>
          </a:xfrm>
          <a:prstGeom prst="rect">
            <a:avLst/>
          </a:prstGeom>
          <a:ln w="12700">
            <a:miter lim="400000"/>
          </a:ln>
        </p:spPr>
      </p:pic>
      <p:pic>
        <p:nvPicPr>
          <p:cNvPr id="282" name="IMG_0710.jpg"/>
          <p:cNvPicPr>
            <a:picLocks noChangeAspect="1"/>
          </p:cNvPicPr>
          <p:nvPr/>
        </p:nvPicPr>
        <p:blipFill>
          <a:blip r:embed="rId6">
            <a:extLst/>
          </a:blip>
          <a:srcRect l="12480" r="57058" b="70604"/>
          <a:stretch>
            <a:fillRect/>
          </a:stretch>
        </p:blipFill>
        <p:spPr>
          <a:xfrm>
            <a:off x="11230650" y="5401897"/>
            <a:ext cx="1540716" cy="1982455"/>
          </a:xfrm>
          <a:prstGeom prst="rect">
            <a:avLst/>
          </a:prstGeom>
          <a:ln w="12700">
            <a:miter lim="400000"/>
          </a:ln>
        </p:spPr>
      </p:pic>
      <p:sp>
        <p:nvSpPr>
          <p:cNvPr id="283" name="Shape 283"/>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3.2</a:t>
            </a:r>
          </a:p>
        </p:txBody>
      </p:sp>
      <p:grpSp>
        <p:nvGrpSpPr>
          <p:cNvPr id="286" name="Group 286"/>
          <p:cNvGrpSpPr/>
          <p:nvPr/>
        </p:nvGrpSpPr>
        <p:grpSpPr>
          <a:xfrm>
            <a:off x="9351705" y="1072183"/>
            <a:ext cx="3090899" cy="1160906"/>
            <a:chOff x="0" y="0"/>
            <a:chExt cx="3090897" cy="1160904"/>
          </a:xfrm>
        </p:grpSpPr>
        <p:sp>
          <p:nvSpPr>
            <p:cNvPr id="284" name="Shape 284"/>
            <p:cNvSpPr/>
            <p:nvPr/>
          </p:nvSpPr>
          <p:spPr>
            <a:xfrm>
              <a:off x="0" y="0"/>
              <a:ext cx="3090898" cy="1160905"/>
            </a:xfrm>
            <a:prstGeom prst="rect">
              <a:avLst/>
            </a:prstGeom>
            <a:solidFill>
              <a:srgbClr val="3382B1"/>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p>
              <a:pPr indent="190500" algn="l" defTabSz="914400">
                <a:defRPr sz="1800">
                  <a:solidFill>
                    <a:srgbClr val="FFFFFF"/>
                  </a:solidFill>
                  <a:latin typeface="Calibri"/>
                  <a:ea typeface="Calibri"/>
                  <a:cs typeface="Calibri"/>
                  <a:sym typeface="Calibri"/>
                </a:defRPr>
              </a:pPr>
              <a:r>
                <a:t>Users</a:t>
              </a:r>
            </a:p>
            <a:p>
              <a:pPr indent="190500" algn="l" defTabSz="914400">
                <a:defRPr sz="1800">
                  <a:solidFill>
                    <a:srgbClr val="FFFFFF"/>
                  </a:solidFill>
                  <a:latin typeface="Calibri"/>
                  <a:ea typeface="Calibri"/>
                  <a:cs typeface="Calibri"/>
                  <a:sym typeface="Calibri"/>
                </a:defRPr>
              </a:pPr>
              <a:r>
                <a:t>Age group</a:t>
              </a:r>
            </a:p>
            <a:p>
              <a:pPr indent="190500" algn="l" defTabSz="914400">
                <a:defRPr sz="1800">
                  <a:solidFill>
                    <a:srgbClr val="FFFFFF"/>
                  </a:solidFill>
                  <a:latin typeface="Calibri"/>
                  <a:ea typeface="Calibri"/>
                  <a:cs typeface="Calibri"/>
                  <a:sym typeface="Calibri"/>
                </a:defRPr>
              </a:pPr>
              <a:r>
                <a:t>Method</a:t>
              </a:r>
            </a:p>
          </p:txBody>
        </p:sp>
        <p:sp>
          <p:nvSpPr>
            <p:cNvPr id="285" name="Shape 285"/>
            <p:cNvSpPr/>
            <p:nvPr/>
          </p:nvSpPr>
          <p:spPr>
            <a:xfrm>
              <a:off x="1834899" y="142302"/>
              <a:ext cx="1078931" cy="901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p>
              <a:pPr algn="r" defTabSz="914400">
                <a:defRPr sz="1800">
                  <a:solidFill>
                    <a:srgbClr val="FFFFFF"/>
                  </a:solidFill>
                  <a:latin typeface="Calibri"/>
                  <a:ea typeface="Calibri"/>
                  <a:cs typeface="Calibri"/>
                  <a:sym typeface="Calibri"/>
                </a:defRPr>
              </a:pPr>
              <a:r>
                <a:t>20</a:t>
              </a:r>
            </a:p>
            <a:p>
              <a:pPr algn="r" defTabSz="914400">
                <a:defRPr sz="1800">
                  <a:solidFill>
                    <a:srgbClr val="FFFFFF"/>
                  </a:solidFill>
                  <a:latin typeface="Calibri"/>
                  <a:ea typeface="Calibri"/>
                  <a:cs typeface="Calibri"/>
                  <a:sym typeface="Calibri"/>
                </a:defRPr>
              </a:pPr>
              <a:r>
                <a:t>22 - 35</a:t>
              </a:r>
            </a:p>
            <a:p>
              <a:pPr algn="r" defTabSz="914400">
                <a:defRPr sz="1800">
                  <a:solidFill>
                    <a:srgbClr val="FFFFFF"/>
                  </a:solidFill>
                  <a:latin typeface="Calibri"/>
                  <a:ea typeface="Calibri"/>
                  <a:cs typeface="Calibri"/>
                  <a:sym typeface="Calibri"/>
                </a:defRPr>
              </a:pPr>
              <a:r>
                <a:t>Interview</a:t>
              </a:r>
            </a:p>
          </p:txBody>
        </p:sp>
      </p:gr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p:nvPr/>
        </p:nvSpPr>
        <p:spPr>
          <a:xfrm>
            <a:off x="0" y="1651000"/>
            <a:ext cx="13004800" cy="736600"/>
          </a:xfrm>
          <a:prstGeom prst="rect">
            <a:avLst/>
          </a:prstGeom>
          <a:solidFill>
            <a:srgbClr val="EBEBEB"/>
          </a:solidFill>
          <a:ln w="25400">
            <a:solidFill>
              <a:srgbClr val="3382B0"/>
            </a:solidFill>
            <a:miter lim="400000"/>
          </a:ln>
        </p:spPr>
        <p:txBody>
          <a:bodyPr lIns="50800" tIns="50800" rIns="50800" bIns="50800" anchor="ctr"/>
          <a:lstStyle/>
          <a:p>
            <a:pPr>
              <a:defRPr sz="2400">
                <a:solidFill>
                  <a:srgbClr val="FFFFFF"/>
                </a:solidFill>
              </a:defRPr>
            </a:pPr>
            <a:endParaRPr/>
          </a:p>
        </p:txBody>
      </p:sp>
      <p:pic>
        <p:nvPicPr>
          <p:cNvPr id="289" name="image7.png" descr="https://m2.behance.net/rendition/pm/10295559/max_1200/207ce4c416a290a0459307f843f42b5c.PNG"/>
          <p:cNvPicPr>
            <a:picLocks noChangeAspect="1"/>
          </p:cNvPicPr>
          <p:nvPr/>
        </p:nvPicPr>
        <p:blipFill>
          <a:blip r:embed="rId2">
            <a:extLst/>
          </a:blip>
          <a:srcRect l="1885" t="20445" r="1885" b="2617"/>
          <a:stretch>
            <a:fillRect/>
          </a:stretch>
        </p:blipFill>
        <p:spPr>
          <a:xfrm>
            <a:off x="4762" y="2363825"/>
            <a:ext cx="12995115" cy="7432594"/>
          </a:xfrm>
          <a:prstGeom prst="rect">
            <a:avLst/>
          </a:prstGeom>
          <a:ln w="25400">
            <a:solidFill>
              <a:srgbClr val="3382B0"/>
            </a:solidFill>
          </a:ln>
        </p:spPr>
      </p:pic>
      <p:sp>
        <p:nvSpPr>
          <p:cNvPr id="290" name="Shape 290"/>
          <p:cNvSpPr/>
          <p:nvPr/>
        </p:nvSpPr>
        <p:spPr>
          <a:xfrm>
            <a:off x="2387600" y="603250"/>
            <a:ext cx="8229600" cy="675640"/>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lvl1pPr defTabSz="914400">
              <a:spcBef>
                <a:spcPts val="400"/>
              </a:spcBef>
              <a:defRPr sz="3400">
                <a:solidFill>
                  <a:srgbClr val="3382B0"/>
                </a:solidFill>
                <a:latin typeface="Avenir Heavy"/>
                <a:ea typeface="Avenir Heavy"/>
                <a:cs typeface="Avenir Heavy"/>
                <a:sym typeface="Avenir Heavy"/>
              </a:defRPr>
            </a:lvl1pPr>
          </a:lstStyle>
          <a:p>
            <a:r>
              <a:t>Competitive Analysis</a:t>
            </a:r>
          </a:p>
        </p:txBody>
      </p:sp>
      <p:sp>
        <p:nvSpPr>
          <p:cNvPr id="291" name="Shape 291"/>
          <p:cNvSpPr/>
          <p:nvPr/>
        </p:nvSpPr>
        <p:spPr>
          <a:xfrm>
            <a:off x="8980" y="1652635"/>
            <a:ext cx="12986840" cy="1"/>
          </a:xfrm>
          <a:prstGeom prst="line">
            <a:avLst/>
          </a:prstGeom>
          <a:ln w="25400">
            <a:solidFill>
              <a:srgbClr val="3382B0"/>
            </a:solidFill>
            <a:miter lim="400000"/>
          </a:ln>
        </p:spPr>
        <p:txBody>
          <a:bodyPr lIns="50800" tIns="50800" rIns="50800" bIns="50800" anchor="ctr"/>
          <a:lstStyle/>
          <a:p>
            <a:pPr>
              <a:defRPr sz="2400"/>
            </a:pPr>
            <a:endParaRPr/>
          </a:p>
        </p:txBody>
      </p:sp>
      <p:sp>
        <p:nvSpPr>
          <p:cNvPr id="292" name="Shape 292"/>
          <p:cNvSpPr/>
          <p:nvPr/>
        </p:nvSpPr>
        <p:spPr>
          <a:xfrm flipV="1">
            <a:off x="5359400" y="1646183"/>
            <a:ext cx="1" cy="8143862"/>
          </a:xfrm>
          <a:prstGeom prst="line">
            <a:avLst/>
          </a:prstGeom>
          <a:ln w="25400">
            <a:solidFill>
              <a:srgbClr val="3382B0"/>
            </a:solidFill>
            <a:miter lim="400000"/>
          </a:ln>
        </p:spPr>
        <p:txBody>
          <a:bodyPr lIns="50800" tIns="50800" rIns="50800" bIns="50800" anchor="ctr"/>
          <a:lstStyle/>
          <a:p>
            <a:pPr>
              <a:defRPr sz="2400"/>
            </a:pPr>
            <a:endParaRPr/>
          </a:p>
        </p:txBody>
      </p:sp>
      <p:sp>
        <p:nvSpPr>
          <p:cNvPr id="293" name="Shape 293"/>
          <p:cNvSpPr/>
          <p:nvPr/>
        </p:nvSpPr>
        <p:spPr>
          <a:xfrm flipV="1">
            <a:off x="3649326" y="1646183"/>
            <a:ext cx="1" cy="8143862"/>
          </a:xfrm>
          <a:prstGeom prst="line">
            <a:avLst/>
          </a:prstGeom>
          <a:ln w="25400">
            <a:solidFill>
              <a:srgbClr val="3382B0"/>
            </a:solidFill>
            <a:miter lim="400000"/>
          </a:ln>
        </p:spPr>
        <p:txBody>
          <a:bodyPr lIns="50800" tIns="50800" rIns="50800" bIns="50800" anchor="ctr"/>
          <a:lstStyle/>
          <a:p>
            <a:pPr>
              <a:defRPr sz="2400"/>
            </a:pPr>
            <a:endParaRPr/>
          </a:p>
        </p:txBody>
      </p:sp>
      <p:sp>
        <p:nvSpPr>
          <p:cNvPr id="294" name="Shape 294"/>
          <p:cNvSpPr/>
          <p:nvPr/>
        </p:nvSpPr>
        <p:spPr>
          <a:xfrm flipV="1">
            <a:off x="2359985" y="1646183"/>
            <a:ext cx="1" cy="8143862"/>
          </a:xfrm>
          <a:prstGeom prst="line">
            <a:avLst/>
          </a:prstGeom>
          <a:ln w="25400">
            <a:solidFill>
              <a:srgbClr val="3382B0"/>
            </a:solidFill>
            <a:miter lim="400000"/>
          </a:ln>
        </p:spPr>
        <p:txBody>
          <a:bodyPr lIns="50800" tIns="50800" rIns="50800" bIns="50800" anchor="ctr"/>
          <a:lstStyle/>
          <a:p>
            <a:pPr>
              <a:defRPr sz="2400"/>
            </a:pPr>
            <a:endParaRPr/>
          </a:p>
        </p:txBody>
      </p:sp>
      <p:sp>
        <p:nvSpPr>
          <p:cNvPr id="295" name="Shape 295"/>
          <p:cNvSpPr/>
          <p:nvPr/>
        </p:nvSpPr>
        <p:spPr>
          <a:xfrm flipV="1">
            <a:off x="6933753" y="1646183"/>
            <a:ext cx="1" cy="8143862"/>
          </a:xfrm>
          <a:prstGeom prst="line">
            <a:avLst/>
          </a:prstGeom>
          <a:ln w="25400">
            <a:solidFill>
              <a:srgbClr val="3382B0"/>
            </a:solidFill>
            <a:miter lim="400000"/>
          </a:ln>
        </p:spPr>
        <p:txBody>
          <a:bodyPr lIns="50800" tIns="50800" rIns="50800" bIns="50800" anchor="ctr"/>
          <a:lstStyle/>
          <a:p>
            <a:pPr>
              <a:defRPr sz="2400"/>
            </a:pPr>
            <a:endParaRPr/>
          </a:p>
        </p:txBody>
      </p:sp>
      <p:sp>
        <p:nvSpPr>
          <p:cNvPr id="296" name="Shape 296"/>
          <p:cNvSpPr/>
          <p:nvPr/>
        </p:nvSpPr>
        <p:spPr>
          <a:xfrm flipV="1">
            <a:off x="8482706" y="1646183"/>
            <a:ext cx="1" cy="8143862"/>
          </a:xfrm>
          <a:prstGeom prst="line">
            <a:avLst/>
          </a:prstGeom>
          <a:ln w="25400">
            <a:solidFill>
              <a:srgbClr val="3382B0"/>
            </a:solidFill>
            <a:miter lim="400000"/>
          </a:ln>
        </p:spPr>
        <p:txBody>
          <a:bodyPr lIns="50800" tIns="50800" rIns="50800" bIns="50800" anchor="ctr"/>
          <a:lstStyle/>
          <a:p>
            <a:pPr>
              <a:defRPr sz="2400"/>
            </a:pPr>
            <a:endParaRPr/>
          </a:p>
        </p:txBody>
      </p:sp>
      <p:sp>
        <p:nvSpPr>
          <p:cNvPr id="297" name="Shape 297"/>
          <p:cNvSpPr/>
          <p:nvPr/>
        </p:nvSpPr>
        <p:spPr>
          <a:xfrm flipV="1">
            <a:off x="10031659" y="1646183"/>
            <a:ext cx="1" cy="8143862"/>
          </a:xfrm>
          <a:prstGeom prst="line">
            <a:avLst/>
          </a:prstGeom>
          <a:ln w="25400">
            <a:solidFill>
              <a:srgbClr val="3382B0"/>
            </a:solidFill>
            <a:miter lim="400000"/>
          </a:ln>
        </p:spPr>
        <p:txBody>
          <a:bodyPr lIns="50800" tIns="50800" rIns="50800" bIns="50800" anchor="ctr"/>
          <a:lstStyle/>
          <a:p>
            <a:pPr>
              <a:defRPr sz="2400"/>
            </a:pPr>
            <a:endParaRPr/>
          </a:p>
        </p:txBody>
      </p:sp>
      <p:sp>
        <p:nvSpPr>
          <p:cNvPr id="298" name="Shape 298"/>
          <p:cNvSpPr/>
          <p:nvPr/>
        </p:nvSpPr>
        <p:spPr>
          <a:xfrm flipV="1">
            <a:off x="11567912" y="1646183"/>
            <a:ext cx="1" cy="8143862"/>
          </a:xfrm>
          <a:prstGeom prst="line">
            <a:avLst/>
          </a:prstGeom>
          <a:ln w="25400">
            <a:solidFill>
              <a:srgbClr val="3382B0"/>
            </a:solidFill>
            <a:miter lim="400000"/>
          </a:ln>
        </p:spPr>
        <p:txBody>
          <a:bodyPr lIns="50800" tIns="50800" rIns="50800" bIns="50800" anchor="ctr"/>
          <a:lstStyle/>
          <a:p>
            <a:pPr>
              <a:defRPr sz="2400"/>
            </a:pPr>
            <a:endParaRPr/>
          </a:p>
        </p:txBody>
      </p:sp>
      <p:sp>
        <p:nvSpPr>
          <p:cNvPr id="299" name="Shape 299"/>
          <p:cNvSpPr/>
          <p:nvPr/>
        </p:nvSpPr>
        <p:spPr>
          <a:xfrm>
            <a:off x="28460" y="1847849"/>
            <a:ext cx="832080"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3382B0"/>
                </a:solidFill>
                <a:latin typeface="Avenir Heavy"/>
                <a:ea typeface="Avenir Heavy"/>
                <a:cs typeface="Avenir Heavy"/>
                <a:sym typeface="Avenir Heavy"/>
              </a:defRPr>
            </a:lvl1pPr>
          </a:lstStyle>
          <a:p>
            <a:r>
              <a:t>Features</a:t>
            </a:r>
          </a:p>
        </p:txBody>
      </p:sp>
      <p:sp>
        <p:nvSpPr>
          <p:cNvPr id="300" name="Shape 300"/>
          <p:cNvSpPr/>
          <p:nvPr/>
        </p:nvSpPr>
        <p:spPr>
          <a:xfrm>
            <a:off x="2555724" y="1847849"/>
            <a:ext cx="897865"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3382B0"/>
                </a:solidFill>
                <a:latin typeface="Avenir Heavy"/>
                <a:ea typeface="Avenir Heavy"/>
                <a:cs typeface="Avenir Heavy"/>
                <a:sym typeface="Avenir Heavy"/>
              </a:defRPr>
            </a:lvl1pPr>
          </a:lstStyle>
          <a:p>
            <a:r>
              <a:t>CITI Bank</a:t>
            </a:r>
          </a:p>
        </p:txBody>
      </p:sp>
      <p:sp>
        <p:nvSpPr>
          <p:cNvPr id="301" name="Shape 301"/>
          <p:cNvSpPr/>
          <p:nvPr/>
        </p:nvSpPr>
        <p:spPr>
          <a:xfrm>
            <a:off x="4083434" y="1847849"/>
            <a:ext cx="841859"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3382B0"/>
                </a:solidFill>
                <a:latin typeface="Avenir Heavy"/>
                <a:ea typeface="Avenir Heavy"/>
                <a:cs typeface="Avenir Heavy"/>
                <a:sym typeface="Avenir Heavy"/>
              </a:defRPr>
            </a:lvl1pPr>
          </a:lstStyle>
          <a:p>
            <a:r>
              <a:t>SBI Bank</a:t>
            </a:r>
          </a:p>
        </p:txBody>
      </p:sp>
      <p:sp>
        <p:nvSpPr>
          <p:cNvPr id="302" name="Shape 302"/>
          <p:cNvSpPr/>
          <p:nvPr/>
        </p:nvSpPr>
        <p:spPr>
          <a:xfrm>
            <a:off x="5658702" y="1847849"/>
            <a:ext cx="967029"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3382B0"/>
                </a:solidFill>
                <a:latin typeface="Avenir Heavy"/>
                <a:ea typeface="Avenir Heavy"/>
                <a:cs typeface="Avenir Heavy"/>
                <a:sym typeface="Avenir Heavy"/>
              </a:defRPr>
            </a:lvl1pPr>
          </a:lstStyle>
          <a:p>
            <a:r>
              <a:t>ICICI Bank</a:t>
            </a:r>
          </a:p>
        </p:txBody>
      </p:sp>
      <p:sp>
        <p:nvSpPr>
          <p:cNvPr id="303" name="Shape 303"/>
          <p:cNvSpPr/>
          <p:nvPr/>
        </p:nvSpPr>
        <p:spPr>
          <a:xfrm>
            <a:off x="7207125" y="1847849"/>
            <a:ext cx="976809"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3382B0"/>
                </a:solidFill>
                <a:latin typeface="Avenir Heavy"/>
                <a:ea typeface="Avenir Heavy"/>
                <a:cs typeface="Avenir Heavy"/>
                <a:sym typeface="Avenir Heavy"/>
              </a:defRPr>
            </a:lvl1pPr>
          </a:lstStyle>
          <a:p>
            <a:r>
              <a:t>AXIS Bank</a:t>
            </a:r>
          </a:p>
        </p:txBody>
      </p:sp>
      <p:sp>
        <p:nvSpPr>
          <p:cNvPr id="304" name="Shape 304"/>
          <p:cNvSpPr/>
          <p:nvPr/>
        </p:nvSpPr>
        <p:spPr>
          <a:xfrm>
            <a:off x="8717979" y="1847849"/>
            <a:ext cx="1065708"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3382B0"/>
                </a:solidFill>
                <a:latin typeface="Avenir Heavy"/>
                <a:ea typeface="Avenir Heavy"/>
                <a:cs typeface="Avenir Heavy"/>
                <a:sym typeface="Avenir Heavy"/>
              </a:defRPr>
            </a:lvl1pPr>
          </a:lstStyle>
          <a:p>
            <a:r>
              <a:t>HDFC Bank</a:t>
            </a:r>
          </a:p>
        </p:txBody>
      </p:sp>
      <p:sp>
        <p:nvSpPr>
          <p:cNvPr id="305" name="Shape 305"/>
          <p:cNvSpPr/>
          <p:nvPr/>
        </p:nvSpPr>
        <p:spPr>
          <a:xfrm>
            <a:off x="10228174" y="1847849"/>
            <a:ext cx="1131494"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3382B0"/>
                </a:solidFill>
                <a:latin typeface="Avenir Heavy"/>
                <a:ea typeface="Avenir Heavy"/>
                <a:cs typeface="Avenir Heavy"/>
                <a:sym typeface="Avenir Heavy"/>
              </a:defRPr>
            </a:lvl1pPr>
          </a:lstStyle>
          <a:p>
            <a:r>
              <a:t>Natest Bank</a:t>
            </a:r>
          </a:p>
        </p:txBody>
      </p:sp>
      <p:sp>
        <p:nvSpPr>
          <p:cNvPr id="306" name="Shape 306"/>
          <p:cNvSpPr/>
          <p:nvPr/>
        </p:nvSpPr>
        <p:spPr>
          <a:xfrm>
            <a:off x="12026818" y="1847849"/>
            <a:ext cx="499416" cy="342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400">
                <a:solidFill>
                  <a:srgbClr val="3382B0"/>
                </a:solidFill>
                <a:latin typeface="Avenir Heavy"/>
                <a:ea typeface="Avenir Heavy"/>
                <a:cs typeface="Avenir Heavy"/>
                <a:sym typeface="Avenir Heavy"/>
              </a:defRPr>
            </a:lvl1pPr>
          </a:lstStyle>
          <a:p>
            <a:r>
              <a:t>NAB</a:t>
            </a:r>
          </a:p>
        </p:txBody>
      </p:sp>
      <p:pic>
        <p:nvPicPr>
          <p:cNvPr id="307" name="image7.png" descr="https://m2.behance.net/rendition/pm/10295559/max_1200/207ce4c416a290a0459307f843f42b5c.PNG"/>
          <p:cNvPicPr>
            <a:picLocks noChangeAspect="1"/>
          </p:cNvPicPr>
          <p:nvPr/>
        </p:nvPicPr>
        <p:blipFill>
          <a:blip r:embed="rId2">
            <a:extLst/>
          </a:blip>
          <a:srcRect l="44807" t="22940" r="50237" b="71280"/>
          <a:stretch>
            <a:fillRect/>
          </a:stretch>
        </p:blipFill>
        <p:spPr>
          <a:xfrm>
            <a:off x="8916267" y="2594619"/>
            <a:ext cx="669143" cy="558213"/>
          </a:xfrm>
          <a:prstGeom prst="rect">
            <a:avLst/>
          </a:prstGeom>
          <a:ln w="12700">
            <a:miter lim="400000"/>
          </a:ln>
        </p:spPr>
      </p:pic>
      <p:pic>
        <p:nvPicPr>
          <p:cNvPr id="308" name="image7.png" descr="https://m2.behance.net/rendition/pm/10295559/max_1200/207ce4c416a290a0459307f843f42b5c.PNG"/>
          <p:cNvPicPr>
            <a:picLocks noChangeAspect="1"/>
          </p:cNvPicPr>
          <p:nvPr/>
        </p:nvPicPr>
        <p:blipFill>
          <a:blip r:embed="rId2">
            <a:extLst/>
          </a:blip>
          <a:srcRect l="44807" t="22940" r="50237" b="71280"/>
          <a:stretch>
            <a:fillRect/>
          </a:stretch>
        </p:blipFill>
        <p:spPr>
          <a:xfrm>
            <a:off x="8916267" y="4506852"/>
            <a:ext cx="669143" cy="558213"/>
          </a:xfrm>
          <a:prstGeom prst="rect">
            <a:avLst/>
          </a:prstGeom>
          <a:ln w="12700">
            <a:miter lim="400000"/>
          </a:ln>
        </p:spPr>
      </p:pic>
      <p:pic>
        <p:nvPicPr>
          <p:cNvPr id="309" name="image7.png" descr="https://m2.behance.net/rendition/pm/10295559/max_1200/207ce4c416a290a0459307f843f42b5c.PNG"/>
          <p:cNvPicPr>
            <a:picLocks noChangeAspect="1"/>
          </p:cNvPicPr>
          <p:nvPr/>
        </p:nvPicPr>
        <p:blipFill>
          <a:blip r:embed="rId2">
            <a:extLst/>
          </a:blip>
          <a:srcRect l="44807" t="22940" r="50237" b="71280"/>
          <a:stretch>
            <a:fillRect/>
          </a:stretch>
        </p:blipFill>
        <p:spPr>
          <a:xfrm>
            <a:off x="8916267" y="6342885"/>
            <a:ext cx="669143" cy="558213"/>
          </a:xfrm>
          <a:prstGeom prst="rect">
            <a:avLst/>
          </a:prstGeom>
          <a:ln w="12700">
            <a:miter lim="400000"/>
          </a:ln>
        </p:spPr>
      </p:pic>
      <p:pic>
        <p:nvPicPr>
          <p:cNvPr id="310" name="image7.png" descr="https://m2.behance.net/rendition/pm/10295559/max_1200/207ce4c416a290a0459307f843f42b5c.PNG"/>
          <p:cNvPicPr>
            <a:picLocks noChangeAspect="1"/>
          </p:cNvPicPr>
          <p:nvPr/>
        </p:nvPicPr>
        <p:blipFill>
          <a:blip r:embed="rId2">
            <a:extLst/>
          </a:blip>
          <a:srcRect l="44807" t="22940" r="50237" b="71280"/>
          <a:stretch>
            <a:fillRect/>
          </a:stretch>
        </p:blipFill>
        <p:spPr>
          <a:xfrm>
            <a:off x="8916267" y="8242418"/>
            <a:ext cx="669143" cy="558213"/>
          </a:xfrm>
          <a:prstGeom prst="rect">
            <a:avLst/>
          </a:prstGeom>
          <a:ln w="12700">
            <a:miter lim="400000"/>
          </a:ln>
        </p:spPr>
      </p:pic>
      <p:pic>
        <p:nvPicPr>
          <p:cNvPr id="311" name="image7.png" descr="https://m2.behance.net/rendition/pm/10295559/max_1200/207ce4c416a290a0459307f843f42b5c.PNG"/>
          <p:cNvPicPr>
            <a:picLocks noChangeAspect="1"/>
          </p:cNvPicPr>
          <p:nvPr/>
        </p:nvPicPr>
        <p:blipFill>
          <a:blip r:embed="rId2">
            <a:extLst/>
          </a:blip>
          <a:srcRect l="44807" t="33474" r="50237" b="61334"/>
          <a:stretch>
            <a:fillRect/>
          </a:stretch>
        </p:blipFill>
        <p:spPr>
          <a:xfrm>
            <a:off x="8916267" y="3638209"/>
            <a:ext cx="669143" cy="501491"/>
          </a:xfrm>
          <a:prstGeom prst="rect">
            <a:avLst/>
          </a:prstGeom>
          <a:ln w="12700">
            <a:miter lim="400000"/>
          </a:ln>
        </p:spPr>
      </p:pic>
      <p:pic>
        <p:nvPicPr>
          <p:cNvPr id="312" name="image7.png" descr="https://m2.behance.net/rendition/pm/10295559/max_1200/207ce4c416a290a0459307f843f42b5c.PNG"/>
          <p:cNvPicPr>
            <a:picLocks noChangeAspect="1"/>
          </p:cNvPicPr>
          <p:nvPr/>
        </p:nvPicPr>
        <p:blipFill>
          <a:blip r:embed="rId2">
            <a:extLst/>
          </a:blip>
          <a:srcRect l="44807" t="33474" r="50237" b="61334"/>
          <a:stretch>
            <a:fillRect/>
          </a:stretch>
        </p:blipFill>
        <p:spPr>
          <a:xfrm>
            <a:off x="8916267" y="5454588"/>
            <a:ext cx="669143" cy="501492"/>
          </a:xfrm>
          <a:prstGeom prst="rect">
            <a:avLst/>
          </a:prstGeom>
          <a:ln w="12700">
            <a:miter lim="400000"/>
          </a:ln>
        </p:spPr>
      </p:pic>
      <p:pic>
        <p:nvPicPr>
          <p:cNvPr id="313" name="image7.png" descr="https://m2.behance.net/rendition/pm/10295559/max_1200/207ce4c416a290a0459307f843f42b5c.PNG"/>
          <p:cNvPicPr>
            <a:picLocks noChangeAspect="1"/>
          </p:cNvPicPr>
          <p:nvPr/>
        </p:nvPicPr>
        <p:blipFill>
          <a:blip r:embed="rId2">
            <a:extLst/>
          </a:blip>
          <a:srcRect l="44807" t="33474" r="50237" b="61334"/>
          <a:stretch>
            <a:fillRect/>
          </a:stretch>
        </p:blipFill>
        <p:spPr>
          <a:xfrm>
            <a:off x="8916267" y="7343258"/>
            <a:ext cx="669143" cy="501492"/>
          </a:xfrm>
          <a:prstGeom prst="rect">
            <a:avLst/>
          </a:prstGeom>
          <a:ln w="12700">
            <a:miter lim="400000"/>
          </a:ln>
        </p:spPr>
      </p:pic>
      <p:pic>
        <p:nvPicPr>
          <p:cNvPr id="314" name="image7.png" descr="https://m2.behance.net/rendition/pm/10295559/max_1200/207ce4c416a290a0459307f843f42b5c.PNG"/>
          <p:cNvPicPr>
            <a:picLocks noChangeAspect="1"/>
          </p:cNvPicPr>
          <p:nvPr/>
        </p:nvPicPr>
        <p:blipFill>
          <a:blip r:embed="rId2">
            <a:extLst/>
          </a:blip>
          <a:srcRect l="44807" t="33474" r="50237" b="61334"/>
          <a:stretch>
            <a:fillRect/>
          </a:stretch>
        </p:blipFill>
        <p:spPr>
          <a:xfrm>
            <a:off x="8916267" y="9091615"/>
            <a:ext cx="669143" cy="501492"/>
          </a:xfrm>
          <a:prstGeom prst="rect">
            <a:avLst/>
          </a:prstGeom>
          <a:ln w="12700">
            <a:miter lim="400000"/>
          </a:ln>
        </p:spPr>
      </p:pic>
      <p:sp>
        <p:nvSpPr>
          <p:cNvPr id="315" name="Shape 315"/>
          <p:cNvSpPr/>
          <p:nvPr/>
        </p:nvSpPr>
        <p:spPr>
          <a:xfrm>
            <a:off x="12381497" y="117468"/>
            <a:ext cx="456354" cy="410634"/>
          </a:xfrm>
          <a:prstGeom prst="rect">
            <a:avLst/>
          </a:prstGeom>
          <a:ln w="12700">
            <a:miter lim="400000"/>
          </a:ln>
          <a:extLst>
            <a:ext uri="{C572A759-6A51-4108-AA02-DFA0A04FC94B}">
              <ma14:wrappingTextBoxFlag xmlns="" xmlns:ma14="http://schemas.microsoft.com/office/mac/drawingml/2011/main" val="1"/>
            </a:ext>
          </a:extLst>
        </p:spPr>
        <p:txBody>
          <a:bodyPr wrap="none" lIns="33866" tIns="33866" rIns="33866" bIns="33866" anchor="ctr">
            <a:spAutoFit/>
          </a:bodyPr>
          <a:lstStyle>
            <a:lvl1pPr algn="r" defTabSz="825500">
              <a:defRPr sz="2000">
                <a:solidFill>
                  <a:srgbClr val="3382B0"/>
                </a:solidFill>
                <a:latin typeface="Avenir Heavy"/>
                <a:ea typeface="Avenir Heavy"/>
                <a:cs typeface="Avenir Heavy"/>
                <a:sym typeface="Avenir Heavy"/>
              </a:defRPr>
            </a:lvl1pPr>
          </a:lstStyle>
          <a:p>
            <a:r>
              <a:t>3.3</a:t>
            </a: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481</TotalTime>
  <Words>1951</Words>
  <Application>Microsoft Macintosh PowerPoint</Application>
  <PresentationFormat>Custom</PresentationFormat>
  <Paragraphs>365</Paragraphs>
  <Slides>30</Slides>
  <Notes>0</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Arial</vt:lpstr>
      <vt:lpstr>Avenir Book</vt:lpstr>
      <vt:lpstr>Avenir Heavy</vt:lpstr>
      <vt:lpstr>Avenir Medium</vt:lpstr>
      <vt:lpstr>Avenir Roman</vt:lpstr>
      <vt:lpstr>Calibri</vt:lpstr>
      <vt:lpstr>Gill Sans</vt:lpstr>
      <vt:lpstr>Helvetica</vt:lpstr>
      <vt:lpstr>Helvetica Light</vt:lpstr>
      <vt:lpstr>Helvetica Neue</vt:lpstr>
      <vt:lpstr>Helvetica Neue Medium</vt:lpstr>
      <vt:lpstr>Times</vt:lpstr>
      <vt:lpstr>White</vt:lpstr>
      <vt:lpstr>PowerPoint Presentation</vt:lpstr>
      <vt:lpstr>approach</vt:lpstr>
      <vt:lpstr>HIGH-LEVEL PROCESS</vt:lpstr>
      <vt:lpstr>PowerPoint Presentation</vt:lpstr>
      <vt:lpstr>PowerPoint Presentation</vt:lpstr>
      <vt:lpstr>Internet Banking (Retail Customers)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Origination Flow </vt:lpstr>
      <vt:lpstr>PowerPoint Presentation</vt:lpstr>
      <vt:lpstr>PowerPoint Presentation</vt:lpstr>
      <vt:lpstr>PowerPoint Presentation</vt:lpstr>
      <vt:lpstr>PROJeCTS</vt:lpstr>
      <vt:lpstr>PROJeCTS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ACADEMIC PROJeCTS</vt:lpstr>
      <vt:lpstr>Thank You Website: https://pratikgami.github.io/</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
  <cp:revision>10</cp:revision>
  <dcterms:modified xsi:type="dcterms:W3CDTF">2018-05-18T05:56:20Z</dcterms:modified>
</cp:coreProperties>
</file>